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9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256" r:id="rId2"/>
    <p:sldId id="481" r:id="rId3"/>
    <p:sldId id="1360" r:id="rId4"/>
    <p:sldId id="1715" r:id="rId5"/>
    <p:sldId id="1361" r:id="rId6"/>
    <p:sldId id="1619" r:id="rId7"/>
    <p:sldId id="1620" r:id="rId8"/>
    <p:sldId id="1362" r:id="rId9"/>
    <p:sldId id="1363" r:id="rId10"/>
    <p:sldId id="1681" r:id="rId11"/>
    <p:sldId id="1682" r:id="rId12"/>
    <p:sldId id="1683" r:id="rId13"/>
    <p:sldId id="1684" r:id="rId14"/>
    <p:sldId id="1685" r:id="rId15"/>
    <p:sldId id="1686" r:id="rId16"/>
    <p:sldId id="1687" r:id="rId17"/>
    <p:sldId id="1690" r:id="rId18"/>
    <p:sldId id="1702" r:id="rId19"/>
    <p:sldId id="1364" r:id="rId20"/>
    <p:sldId id="1365" r:id="rId21"/>
    <p:sldId id="1366" r:id="rId22"/>
    <p:sldId id="1367" r:id="rId23"/>
    <p:sldId id="1368" r:id="rId24"/>
    <p:sldId id="1691" r:id="rId25"/>
    <p:sldId id="1692" r:id="rId26"/>
    <p:sldId id="1701" r:id="rId27"/>
    <p:sldId id="1693" r:id="rId28"/>
    <p:sldId id="1373" r:id="rId29"/>
    <p:sldId id="1374" r:id="rId30"/>
    <p:sldId id="1694" r:id="rId31"/>
    <p:sldId id="1375" r:id="rId32"/>
    <p:sldId id="1695" r:id="rId33"/>
    <p:sldId id="1696" r:id="rId34"/>
    <p:sldId id="1697" r:id="rId35"/>
    <p:sldId id="1699" r:id="rId36"/>
    <p:sldId id="1700" r:id="rId37"/>
    <p:sldId id="1380" r:id="rId38"/>
    <p:sldId id="1381" r:id="rId39"/>
    <p:sldId id="1382" r:id="rId40"/>
    <p:sldId id="1383" r:id="rId41"/>
    <p:sldId id="1384" r:id="rId42"/>
    <p:sldId id="1631" r:id="rId43"/>
    <p:sldId id="1641" r:id="rId44"/>
    <p:sldId id="1645" r:id="rId45"/>
    <p:sldId id="1647" r:id="rId46"/>
    <p:sldId id="1653" r:id="rId47"/>
    <p:sldId id="1654" r:id="rId48"/>
    <p:sldId id="1656" r:id="rId49"/>
    <p:sldId id="1657" r:id="rId50"/>
    <p:sldId id="1658" r:id="rId51"/>
    <p:sldId id="1659" r:id="rId52"/>
    <p:sldId id="1660" r:id="rId53"/>
    <p:sldId id="1662" r:id="rId54"/>
    <p:sldId id="1663" r:id="rId55"/>
    <p:sldId id="1703" r:id="rId56"/>
    <p:sldId id="1704" r:id="rId57"/>
    <p:sldId id="1705" r:id="rId58"/>
    <p:sldId id="1706" r:id="rId59"/>
    <p:sldId id="1707" r:id="rId60"/>
    <p:sldId id="1711" r:id="rId61"/>
    <p:sldId id="1712" r:id="rId62"/>
    <p:sldId id="1713" r:id="rId63"/>
    <p:sldId id="1714" r:id="rId64"/>
    <p:sldId id="1671" r:id="rId65"/>
    <p:sldId id="1678" r:id="rId66"/>
    <p:sldId id="1680" r:id="rId67"/>
    <p:sldId id="1466" r:id="rId68"/>
    <p:sldId id="1468" r:id="rId69"/>
    <p:sldId id="1470" r:id="rId70"/>
    <p:sldId id="1471" r:id="rId71"/>
    <p:sldId id="1472" r:id="rId72"/>
    <p:sldId id="1475" r:id="rId73"/>
    <p:sldId id="1476" r:id="rId74"/>
    <p:sldId id="1477" r:id="rId75"/>
    <p:sldId id="1479" r:id="rId76"/>
    <p:sldId id="1481" r:id="rId77"/>
    <p:sldId id="1482" r:id="rId78"/>
    <p:sldId id="1483" r:id="rId79"/>
    <p:sldId id="1486" r:id="rId80"/>
    <p:sldId id="1488" r:id="rId81"/>
    <p:sldId id="1489" r:id="rId82"/>
    <p:sldId id="1491" r:id="rId83"/>
    <p:sldId id="1494" r:id="rId84"/>
    <p:sldId id="1496" r:id="rId85"/>
    <p:sldId id="1498" r:id="rId86"/>
    <p:sldId id="1500" r:id="rId87"/>
    <p:sldId id="1502" r:id="rId88"/>
    <p:sldId id="1503" r:id="rId89"/>
    <p:sldId id="1504" r:id="rId90"/>
    <p:sldId id="1511" r:id="rId91"/>
    <p:sldId id="1512" r:id="rId92"/>
    <p:sldId id="1513" r:id="rId93"/>
    <p:sldId id="1514" r:id="rId94"/>
    <p:sldId id="1517" r:id="rId95"/>
    <p:sldId id="1519" r:id="rId96"/>
    <p:sldId id="1520" r:id="rId97"/>
    <p:sldId id="1522" r:id="rId98"/>
    <p:sldId id="1523" r:id="rId99"/>
    <p:sldId id="1525" r:id="rId100"/>
    <p:sldId id="1526" r:id="rId101"/>
    <p:sldId id="1527" r:id="rId102"/>
    <p:sldId id="1528" r:id="rId103"/>
    <p:sldId id="1530" r:id="rId104"/>
    <p:sldId id="1532" r:id="rId105"/>
    <p:sldId id="1534" r:id="rId106"/>
    <p:sldId id="1536" r:id="rId107"/>
    <p:sldId id="1537" r:id="rId108"/>
    <p:sldId id="1538" r:id="rId109"/>
    <p:sldId id="1539" r:id="rId110"/>
    <p:sldId id="1540" r:id="rId111"/>
    <p:sldId id="1717" r:id="rId112"/>
    <p:sldId id="1718" r:id="rId113"/>
    <p:sldId id="1719" r:id="rId114"/>
    <p:sldId id="1720" r:id="rId115"/>
    <p:sldId id="1549" r:id="rId116"/>
    <p:sldId id="1552" r:id="rId117"/>
    <p:sldId id="1560" r:id="rId118"/>
    <p:sldId id="1562" r:id="rId119"/>
    <p:sldId id="1564" r:id="rId120"/>
    <p:sldId id="1565" r:id="rId121"/>
    <p:sldId id="1568" r:id="rId122"/>
    <p:sldId id="1570" r:id="rId123"/>
    <p:sldId id="1572" r:id="rId124"/>
    <p:sldId id="1576" r:id="rId125"/>
    <p:sldId id="1578" r:id="rId126"/>
    <p:sldId id="1580" r:id="rId127"/>
    <p:sldId id="1583" r:id="rId128"/>
    <p:sldId id="1585" r:id="rId129"/>
    <p:sldId id="1602" r:id="rId130"/>
    <p:sldId id="1605" r:id="rId131"/>
    <p:sldId id="1608" r:id="rId132"/>
    <p:sldId id="1609" r:id="rId133"/>
    <p:sldId id="1610" r:id="rId134"/>
    <p:sldId id="1716" r:id="rId135"/>
    <p:sldId id="1611" r:id="rId136"/>
    <p:sldId id="1613" r:id="rId137"/>
    <p:sldId id="1615" r:id="rId138"/>
    <p:sldId id="1617" r:id="rId139"/>
    <p:sldId id="1618" r:id="rId140"/>
    <p:sldId id="514" r:id="rId141"/>
    <p:sldId id="448" r:id="rId142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6600"/>
    <a:srgbClr val="000000"/>
    <a:srgbClr val="FFFFFF"/>
    <a:srgbClr val="5E889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6" autoAdjust="0"/>
    <p:restoredTop sz="87665" autoAdjust="0"/>
  </p:normalViewPr>
  <p:slideViewPr>
    <p:cSldViewPr>
      <p:cViewPr varScale="1">
        <p:scale>
          <a:sx n="101" d="100"/>
          <a:sy n="101" d="100"/>
        </p:scale>
        <p:origin x="150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3307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85CBAE4-F8D9-4129-B51F-0DB4BEA986F1}" type="datetimeFigureOut">
              <a:rPr lang="en-US"/>
              <a:pPr>
                <a:defRPr/>
              </a:pPr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9392E7D-0E06-464C-8541-AA44AE9E7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46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862" y="0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77E5B7F-BBE2-45B0-AC4C-D9CC9AA6B88A}" type="datetimeFigureOut">
              <a:rPr lang="zh-CN" altLang="en-US"/>
              <a:pPr>
                <a:defRPr/>
              </a:pPr>
              <a:t>2022/11/16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383" y="4716585"/>
            <a:ext cx="5436909" cy="44673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862" y="9429779"/>
            <a:ext cx="2946275" cy="4967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3790652-C02E-4B6F-A52E-6A0D29B3C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2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 userDrawn="1"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C543DC-16DF-48CF-95C9-8AFFB78A12BE}" type="datetime1">
              <a:rPr lang="zh-CN" altLang="en-US" smtClean="0"/>
              <a:t>2022/11/16 Wednesday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4266"/>
            <a:ext cx="8229600" cy="660930"/>
          </a:xfrm>
        </p:spPr>
        <p:txBody>
          <a:bodyPr bIns="46800" anchor="b">
            <a:norm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4845"/>
            <a:ext cx="8229600" cy="467845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EC5C7F-9854-475C-AC43-14E0B990A8B1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61732"/>
            <a:ext cx="2133600" cy="29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41D3A0-9C34-4299-AEEE-9C8B42757B47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B6151D-9ABA-47F0-8B12-F668409623D1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25344"/>
            <a:ext cx="2133600" cy="357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7E7B098-0742-4CD3-A91D-4A0DAF50A28D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15816" y="6525344"/>
            <a:ext cx="3456384" cy="328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60232" y="6525344"/>
            <a:ext cx="2133600" cy="299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CF1A08-4265-4F5C-850F-90CA889EAC45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67544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2F89C6-4D22-4049-948A-1475B3B94D16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8224" y="6525344"/>
            <a:ext cx="2133600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395536" y="6525344"/>
            <a:ext cx="2133600" cy="31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111B1E-6835-46AA-A5EC-F7D7B808C2C5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525344"/>
            <a:ext cx="3456384" cy="30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smtClean="0"/>
              <a:t>特征选择研究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60232" y="6525344"/>
            <a:ext cx="2133600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133832" y="179932"/>
            <a:ext cx="3364616" cy="44510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3E3D4B"/>
                </a:solidFill>
              </a:defRPr>
            </a:lvl1pPr>
          </a:lstStyle>
          <a:p>
            <a:r>
              <a:rPr kumimoji="1" lang="zh-CN" altLang="en-US" dirty="0" smtClean="0"/>
              <a:t>单击此处编辑标题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44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50"/>
            <a:ext cx="9144000" cy="935038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25538"/>
            <a:ext cx="82296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1031" name="图片 2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6580188"/>
            <a:ext cx="91440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 userDrawn="1"/>
        </p:nvSpPr>
        <p:spPr>
          <a:xfrm>
            <a:off x="468313" y="0"/>
            <a:ext cx="8675687" cy="82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3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14605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31146"/>
            <a:ext cx="1590708" cy="684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30774" y="15114"/>
            <a:ext cx="2398712" cy="7890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253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C49790-A261-49A7-9FF3-7DC7F349EF8E}" type="datetime1">
              <a:rPr lang="zh-CN" altLang="en-US" smtClean="0"/>
              <a:t>2022/11/16 Wednesday</a:t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43808" y="6626009"/>
            <a:ext cx="3456384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特征选择研究</a:t>
            </a:r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594549"/>
            <a:ext cx="2133600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9" r:id="rId3"/>
    <p:sldLayoutId id="2147483658" r:id="rId4"/>
    <p:sldLayoutId id="2147483657" r:id="rId5"/>
    <p:sldLayoutId id="2147483654" r:id="rId6"/>
    <p:sldLayoutId id="2147483653" r:id="rId7"/>
    <p:sldLayoutId id="2147483651" r:id="rId8"/>
    <p:sldLayoutId id="2147483662" r:id="rId9"/>
  </p:sldLayoutIdLst>
  <p:transition spd="slow" advClick="0"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 baseline="0">
          <a:solidFill>
            <a:schemeClr val="tx1"/>
          </a:solidFill>
          <a:latin typeface="Times New Roman" pitchFamily="18" charset="0"/>
          <a:ea typeface="黑体" pitchFamily="49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 baseline="0">
          <a:solidFill>
            <a:schemeClr val="tx1"/>
          </a:solidFill>
          <a:latin typeface="Times New Roman" pitchFamily="18" charset="0"/>
          <a:ea typeface="仿宋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47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jpeg"/><Relationship Id="rId4" Type="http://schemas.openxmlformats.org/officeDocument/2006/relationships/image" Target="../media/image48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79" y="43542"/>
            <a:ext cx="1423266" cy="61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1600" y="1052736"/>
            <a:ext cx="7560840" cy="551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600" b="1" dirty="0" smtClean="0">
                <a:latin typeface="Comic Sans MS" panose="030F0702030302020204" pitchFamily="66" charset="0"/>
              </a:rPr>
              <a:t>Python</a:t>
            </a:r>
            <a:r>
              <a:rPr lang="zh-CN" altLang="en-US" sz="3600" b="1" dirty="0" smtClean="0">
                <a:latin typeface="Comic Sans MS" panose="030F0702030302020204" pitchFamily="66" charset="0"/>
              </a:rPr>
              <a:t>语言与系统设计</a:t>
            </a:r>
            <a:endParaRPr lang="zh-CN" altLang="en-US" sz="3600" b="1" dirty="0"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（数据分析、科学</a:t>
            </a:r>
            <a:r>
              <a:rPr lang="zh-CN" altLang="en-US" sz="1400" b="1" dirty="0" smtClean="0">
                <a:latin typeface="Comic Sans MS" panose="030F0702030302020204" pitchFamily="66" charset="0"/>
              </a:rPr>
              <a:t>计算与</a:t>
            </a:r>
            <a:r>
              <a:rPr lang="zh-CN" altLang="en-US" sz="1400" b="1" dirty="0">
                <a:latin typeface="Comic Sans MS" panose="030F0702030302020204" pitchFamily="66" charset="0"/>
              </a:rPr>
              <a:t>可视化</a:t>
            </a:r>
            <a:r>
              <a:rPr lang="zh-CN" altLang="en-US" sz="1400" b="1" dirty="0" smtClean="0">
                <a:latin typeface="Comic Sans MS" panose="030F0702030302020204" pitchFamily="66" charset="0"/>
              </a:rPr>
              <a:t>）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dirty="0" smtClean="0">
                <a:latin typeface="Comic Sans MS" panose="030F0702030302020204" pitchFamily="66" charset="0"/>
                <a:ea typeface="MS PMincho" panose="02020600040205080304" pitchFamily="18" charset="-128"/>
              </a:rPr>
              <a:t> </a:t>
            </a:r>
            <a:r>
              <a:rPr lang="en-US" altLang="zh-CN" sz="3200" b="1" dirty="0" smtClean="0">
                <a:solidFill>
                  <a:schemeClr val="tx2"/>
                </a:solidFill>
                <a:latin typeface="Garamond" panose="02020404030301010803" pitchFamily="18" charset="0"/>
                <a:ea typeface="方正舒体" panose="02010601030101010101" pitchFamily="2" charset="-122"/>
              </a:rPr>
              <a:t>Python Language &amp; System Design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b="1" dirty="0" smtClean="0">
              <a:solidFill>
                <a:schemeClr val="tx2"/>
              </a:solidFill>
              <a:latin typeface="Garamond" panose="02020404030301010803" pitchFamily="18" charset="0"/>
              <a:ea typeface="方正舒体" panose="02010601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第</a:t>
            </a: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  <a:r>
              <a:rPr lang="zh-CN" altLang="en-US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章 数据分析</a:t>
            </a:r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科学计算与可视化</a:t>
            </a:r>
            <a:endParaRPr lang="en-US" altLang="zh-CN" sz="3200" b="1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(Data Analysis, Scientific Computing &amp; </a:t>
            </a:r>
            <a:r>
              <a:rPr lang="en-US" altLang="zh-CN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Visualization</a:t>
            </a:r>
            <a:r>
              <a:rPr lang="en-US" altLang="zh-CN" sz="32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语言与系统设计课程组</a:t>
            </a:r>
            <a:endParaRPr lang="en-US" altLang="zh-CN" sz="2600" b="1" dirty="0" smtClean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endParaRPr lang="en-US" altLang="zh-CN" sz="2600" b="1" dirty="0" smtClean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李培培 马</a:t>
            </a:r>
            <a:r>
              <a:rPr lang="zh-CN" altLang="en-US" sz="2600" b="1" dirty="0">
                <a:solidFill>
                  <a:srgbClr val="0000FF"/>
                </a:solidFill>
                <a:latin typeface="宋体" panose="02010600030101010101" pitchFamily="2" charset="-122"/>
              </a:rPr>
              <a:t>学</a:t>
            </a:r>
            <a:r>
              <a:rPr lang="zh-CN" altLang="en-US" sz="26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森 李俊照</a:t>
            </a:r>
            <a:endParaRPr lang="en-US" altLang="zh-CN" sz="2600" b="1" dirty="0" smtClean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endParaRPr lang="zh-CN" altLang="en-US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</a:rPr>
              <a:t>合肥工业大学 计算机与信息学院  </a:t>
            </a: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endParaRPr lang="en-US" altLang="zh-CN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ts val="2000"/>
              </a:lnSpc>
              <a:buFont typeface="Wingdings" panose="05000000000000000000" pitchFamily="2" charset="2"/>
              <a:buNone/>
            </a:pP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2022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11</a:t>
            </a:r>
            <a:r>
              <a:rPr lang="zh-CN" altLang="en-US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26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endParaRPr lang="zh-CN" altLang="en-US" sz="2600" b="1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pic>
        <p:nvPicPr>
          <p:cNvPr id="10" name="图片 307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077072"/>
            <a:ext cx="185027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515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179512" y="2348880"/>
            <a:ext cx="8229600" cy="4678451"/>
          </a:xfrm>
        </p:spPr>
        <p:txBody>
          <a:bodyPr anchor="t"/>
          <a:lstStyle/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lt"/>
                <a:ea typeface="+mn-ea"/>
              </a:rPr>
              <a:t>生成数组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</a:t>
            </a:r>
            <a:r>
              <a:rPr lang="zh-CN" altLang="en-US" sz="1350" b="1" dirty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np.array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([1, 2, 3, 4, 5])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把列表转换为数组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4, 5])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np.array((1, 2, 3, 4, 5))        # 把元组转换成数组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4, 5])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np.array(range(5))               # 把range对象转换成数组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np.array([[1, 2, 3], [4, 5, 6]])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二维数组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array([[1, 2, 3],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[4, 5, 6]])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</a:t>
            </a:r>
            <a:r>
              <a:rPr lang="zh-CN" altLang="en-US" sz="1350" b="1" dirty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np.arange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(8)      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类似于内置函数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range()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，但三个参数均可为实数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np.arange(1, 10, 2)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3, 5, 7, 9])</a:t>
            </a:r>
          </a:p>
          <a:p>
            <a:pPr>
              <a:spcBef>
                <a:spcPts val="0"/>
              </a:spcBef>
              <a:buNone/>
            </a:pPr>
            <a:endParaRPr lang="zh-CN" altLang="en-US" sz="1350" dirty="0">
              <a:latin typeface="Times New Roman" panose="02020603050405020304" pitchFamily="2" charset="0"/>
              <a:ea typeface="+mn-ea"/>
            </a:endParaRPr>
          </a:p>
        </p:txBody>
      </p:sp>
      <p:sp>
        <p:nvSpPr>
          <p:cNvPr id="4" name="文本占位符 7170"/>
          <p:cNvSpPr txBox="1">
            <a:spLocks/>
          </p:cNvSpPr>
          <p:nvPr/>
        </p:nvSpPr>
        <p:spPr bwMode="auto">
          <a:xfrm>
            <a:off x="323528" y="980729"/>
            <a:ext cx="82296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lt"/>
                <a:ea typeface="+mn-ea"/>
              </a:rPr>
              <a:t>导入模块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numpy as np</a:t>
            </a:r>
            <a:endParaRPr lang="zh-CN" altLang="en-US" sz="1350" dirty="0"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grpSp>
        <p:nvGrpSpPr>
          <p:cNvPr id="10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1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6764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  <a:sym typeface="宋体" panose="02010600030101010101" pitchFamily="2" charset="-122"/>
              </a:rPr>
              <a:t>（6）二维数据转置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df.T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  zhang                   li                 zhou  \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                   20                   26                   63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B  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00:00:00  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00:00:00  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00:00:00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C                    1                    2                    3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                    3                    3                    3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E                 test                train                 test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                  foo                  foo                  foo   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   wang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                   69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B  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00:00:00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C                    4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                    3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E                train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                  foo 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90146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（7）排序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df.sort_index(axis=0, ascending=False)     # 对轴进行排序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df.sort_index(axis=0, ascending=True)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buNone/>
            </a:pPr>
            <a:endParaRPr lang="zh-CN" altLang="en-US" sz="1350" dirty="0"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538982" y="93911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排序函数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693390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df.sort_index(axis=1, ascending=False)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F      E  D    C          B   A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foo   test  3  1.0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foo  train  3  2.0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26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foo   test  3  3.0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foo  train  3  4.0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69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df.sort_values(by='A')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对数据进行排序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             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也可以使用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by=['A','B']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按多列进行排序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75951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内容占位符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>
                <a:latin typeface="+mn-lt"/>
                <a:ea typeface="+mn-ea"/>
              </a:rPr>
              <a:t>（8）数据选择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df['A']                                 # 选择列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  20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  26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  63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  69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A, dtype: int32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>
                <a:latin typeface="Consolas" panose="020B0609020204030204" charset="0"/>
                <a:ea typeface="+mn-ea"/>
              </a:rPr>
              <a:t>69</a:t>
            </a:r>
            <a:r>
              <a:rPr lang="zh-CN" altLang="en-US" sz="1350">
                <a:latin typeface="Consolas" panose="020B0609020204030204" charset="0"/>
                <a:ea typeface="+mn-ea"/>
              </a:rPr>
              <a:t> in df['A']                           </a:t>
            </a:r>
            <a:r>
              <a:rPr lang="en-US" altLang="zh-CN" sz="1350">
                <a:latin typeface="Consolas" panose="020B0609020204030204" charset="0"/>
                <a:sym typeface="+mn-ea"/>
              </a:rPr>
              <a:t># df['A']</a:t>
            </a:r>
            <a:r>
              <a:rPr lang="zh-CN" altLang="en-US" sz="1350">
                <a:latin typeface="Consolas" panose="020B0609020204030204" charset="0"/>
                <a:sym typeface="+mn-ea"/>
              </a:rPr>
              <a:t>是一个</a:t>
            </a:r>
            <a:r>
              <a:rPr lang="en-US" altLang="zh-CN" sz="1350">
                <a:latin typeface="Consolas" panose="020B0609020204030204" charset="0"/>
                <a:sym typeface="+mn-ea"/>
              </a:rPr>
              <a:t>Series</a:t>
            </a:r>
            <a:r>
              <a:rPr lang="zh-CN" altLang="en-US" sz="1350">
                <a:latin typeface="Consolas" panose="020B0609020204030204" charset="0"/>
                <a:sym typeface="+mn-ea"/>
              </a:rPr>
              <a:t>对象</a:t>
            </a:r>
            <a:endParaRPr lang="zh-CN" altLang="en-US" sz="135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False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>
                <a:latin typeface="Consolas" panose="020B0609020204030204" charset="0"/>
                <a:ea typeface="+mn-ea"/>
              </a:rPr>
              <a:t>69</a:t>
            </a:r>
            <a:r>
              <a:rPr lang="zh-CN" altLang="en-US" sz="1350">
                <a:latin typeface="Consolas" panose="020B0609020204030204" charset="0"/>
                <a:ea typeface="+mn-ea"/>
              </a:rPr>
              <a:t> in df['A'].values</a:t>
            </a:r>
            <a:endParaRPr lang="zh-CN" altLang="en-US" sz="135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True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9610" y="350100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df[0:2]                   # 使用切片选择多行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1.0  3   test  foo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2.0  3  train  foo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df.loc[:, ['A', 'C']]     # 选择多列，等价于df[['A', 'C']]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C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 1.0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 2.0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 3.0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 4.0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zh-CN" altLang="en-US" sz="1350" dirty="0">
              <a:latin typeface="+mn-lt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65922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df.loc[['zhang', 'zhou'], ['A', 'D', 'E']]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                                    # 同时指定多行与多列进行选择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D     E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 3  test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 3  test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df.loc['zhang', ['A', 'D', 'E']]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      20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     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E    test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zhang, dtype: object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386104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df.at['zhang', 'A']          # 查询指定行、列位置的数据值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df.at['zhang', 'D']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df.iloc[3]                   # 查询第3行数据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                     69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B   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00:00:00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C                      4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                      3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E                  train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                  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wang, dtype: object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14265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678451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df.iloc[0:3, 0:4]                    # 查询前3行、前4列数据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df.iloc[[0, 2, 3], [0, 4]]          # 查询指定的多行、多列数据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E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  test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  test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 train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06996" y="321297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df.iloc[0,1]                   # 查询第</a:t>
            </a: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0</a:t>
            </a: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行第</a:t>
            </a: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1</a:t>
            </a: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列位置的数据值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Timestamp('202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00:00:00')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df.iloc[2,2]                   # 查询第</a:t>
            </a: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2</a:t>
            </a: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行第</a:t>
            </a: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2</a:t>
            </a: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列位置的数据值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df[df.A&gt;50]                    # 按给定条件进行查询</a:t>
            </a:r>
            <a:endParaRPr lang="zh-CN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A          B    C  D      E    F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63 202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3.0  3   test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69 202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4.0  3  train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df[df['E']=='test']            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按给定条件进行查询</a:t>
            </a:r>
            <a:endParaRPr lang="zh-CN" altLang="en-US" sz="1350" dirty="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E    F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1.0  3  test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3.0  3  test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df[df['A'].isin([20,69])]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1.0  3   test  foo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4.0  3  train  foo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0776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df.nlargest(3, ['C'])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返回指定列最大的前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3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行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A          B    C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df.nlargest(3, ['A'])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A          B    C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109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5215" y="3573016"/>
            <a:ext cx="8229600" cy="4678451"/>
          </a:xfrm>
        </p:spPr>
        <p:txBody>
          <a:bodyPr/>
          <a:lstStyle/>
          <a:p>
            <a:pPr fontAlgn="base"/>
            <a:r>
              <a:rPr lang="zh-CN" altLang="en-US" sz="1800" noProof="1"/>
              <a:t>所有求和等于特定值的行</a:t>
            </a:r>
            <a:endParaRPr lang="zh-CN" altLang="en-US" sz="1350" noProof="1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dff = pd.DataFrame({'A':[1,2,3,4], 'B':[10,20,8,40]})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dff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A   B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0  1  10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1  2  20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2  3   8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3  4  40</a:t>
            </a:r>
            <a:endParaRPr lang="zh-CN" altLang="en-US" sz="1500" noProof="1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dff[dff.sum(axis=1)==11]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A   B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0  1  10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2  3   8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512267" y="1030064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特征统计函数</a:t>
            </a:r>
          </a:p>
        </p:txBody>
      </p:sp>
      <p:sp>
        <p:nvSpPr>
          <p:cNvPr id="9" name="矩形 8"/>
          <p:cNvSpPr/>
          <p:nvPr/>
        </p:nvSpPr>
        <p:spPr>
          <a:xfrm>
            <a:off x="927991" y="15027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dirty="0" smtClean="0"/>
              <a:t>   sum</a:t>
            </a:r>
            <a:endParaRPr lang="en-US" altLang="zh-CN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    mean </a:t>
            </a:r>
            <a:r>
              <a:rPr lang="zh-CN" altLang="en-US" dirty="0"/>
              <a:t>（均值）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    </a:t>
            </a:r>
            <a:r>
              <a:rPr lang="en-US" altLang="zh-CN" dirty="0"/>
              <a:t>median </a:t>
            </a:r>
            <a:r>
              <a:rPr lang="zh-CN" altLang="en-US" dirty="0"/>
              <a:t>（中位数）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zh-CN" altLang="en-US" dirty="0"/>
              <a:t>（方差）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    </a:t>
            </a:r>
            <a:r>
              <a:rPr lang="en-US" altLang="zh-CN" dirty="0" err="1"/>
              <a:t>std</a:t>
            </a:r>
            <a:r>
              <a:rPr lang="en-US" altLang="zh-CN" dirty="0"/>
              <a:t> </a:t>
            </a:r>
            <a:r>
              <a:rPr lang="zh-CN" altLang="en-US" dirty="0"/>
              <a:t>（标准差）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    </a:t>
            </a:r>
            <a:r>
              <a:rPr lang="en-US" altLang="zh-CN" dirty="0"/>
              <a:t>max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    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70309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（9）数据修改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df.iat[0, 2] = 3                 # 修改指定行、列位置的数据值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df.loc[:, 'D'] = np.random.randint(50, 60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, 4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                                     # 修改某列的值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df['C'] = -df['C']               # 对指定列数据取反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                              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查看修改结果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A          B    C   D      E    F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zhang  20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-01-01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-3.0  53   test  foo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li     26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-01-02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-2.0  59  train  foo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zhou   63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-01-03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-3.0  59   test  foo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wang   69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-01-04 </a:t>
            </a: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-4.0  50  train  foo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89375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from copy import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deepcopy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dff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 =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deepcopy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(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df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)</a:t>
            </a: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53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-2.0  59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59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-4.0  50  train  foo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dff['C'] = dff['C'] ** 2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替换列数据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 C 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59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59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16.0  50  train  foo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09372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237" y="1196752"/>
            <a:ext cx="8229600" cy="4678451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sym typeface="+mn-ea"/>
              </a:rPr>
              <a:t>&gt;&gt;&gt; </a:t>
            </a:r>
            <a:r>
              <a:rPr lang="zh-CN" altLang="en-US" sz="1350" noProof="1">
                <a:solidFill>
                  <a:srgbClr val="0000FF"/>
                </a:solidFill>
                <a:latin typeface="Consolas" panose="020B0609020204030204" charset="0"/>
                <a:sym typeface="+mn-ea"/>
              </a:rPr>
              <a:t>np.linspace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(0, 10, 11)                 # </a:t>
            </a:r>
            <a:r>
              <a:rPr lang="zh-CN" altLang="en-US" sz="1350" noProof="1">
                <a:solidFill>
                  <a:srgbClr val="0000FF"/>
                </a:solidFill>
                <a:latin typeface="Consolas" panose="020B0609020204030204" charset="0"/>
                <a:sym typeface="+mn-ea"/>
              </a:rPr>
              <a:t>等差数组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，包含</a:t>
            </a:r>
            <a:r>
              <a:rPr lang="en-US" altLang="zh-CN" sz="1350" noProof="1">
                <a:latin typeface="Consolas" panose="020B0609020204030204" charset="0"/>
                <a:sym typeface="+mn-ea"/>
              </a:rPr>
              <a:t>11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个数</a:t>
            </a:r>
            <a:endParaRPr lang="zh-CN" altLang="en-US" sz="1350" noProof="1">
              <a:latin typeface="Consolas" panose="020B0609020204030204" charset="0"/>
              <a:ea typeface="+mn-ea"/>
              <a:sym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  0.,   1.,   2.,   3.,   4.,   5.,   6.,   7.,   8.,   9.,  10.])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  <a:sym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sym typeface="+mn-ea"/>
              </a:rPr>
              <a:t>&gt;&gt;&gt; np.linspace(0, 10, 11, endpoint=False) </a:t>
            </a:r>
            <a:r>
              <a:rPr lang="en-US" altLang="zh-CN" sz="1350" noProof="1">
                <a:latin typeface="Consolas" panose="020B0609020204030204" charset="0"/>
                <a:sym typeface="+mn-ea"/>
              </a:rPr>
              <a:t># 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不包含终点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array([ 0.        ,  0.90909091,  1.81818182,  2.72727273,  3.63636364,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4.54545455,  5.45454545,  6.36363636,  7.27272727,  8.18181818,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9.09090909])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sym typeface="+mn-ea"/>
              </a:rPr>
              <a:t>&gt;&gt;&gt; </a:t>
            </a:r>
            <a:r>
              <a:rPr lang="zh-CN" altLang="en-US" sz="1350" noProof="1">
                <a:solidFill>
                  <a:srgbClr val="0000FF"/>
                </a:solidFill>
                <a:latin typeface="Consolas" panose="020B0609020204030204" charset="0"/>
                <a:sym typeface="+mn-ea"/>
              </a:rPr>
              <a:t>np.logspace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(0, 100, 10)                # </a:t>
            </a:r>
            <a:r>
              <a:rPr lang="zh-CN" altLang="en-US" sz="1350" noProof="1">
                <a:solidFill>
                  <a:srgbClr val="0000FF"/>
                </a:solidFill>
                <a:latin typeface="Consolas" panose="020B0609020204030204" charset="0"/>
                <a:sym typeface="+mn-ea"/>
              </a:rPr>
              <a:t>对数数组</a:t>
            </a:r>
            <a:endParaRPr lang="zh-CN" altLang="en-US" sz="1350" noProof="1">
              <a:solidFill>
                <a:srgbClr val="0000FF"/>
              </a:solidFill>
              <a:latin typeface="Consolas" panose="020B0609020204030204" charset="0"/>
              <a:ea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array([ 1.00000000e+000,   1.29154967e+011,   1.66810054e+022,</a:t>
            </a:r>
            <a:endParaRPr lang="zh-CN" altLang="en-US" sz="1350" noProof="1">
              <a:solidFill>
                <a:srgbClr val="00B0F0"/>
              </a:solidFill>
              <a:latin typeface="Consolas" panose="020B0609020204030204" charset="0"/>
              <a:ea typeface="+mn-ea"/>
              <a:sym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2.15443469e+033,   2.78255940e+044,   3.59381366e+055,</a:t>
            </a:r>
            <a:endParaRPr lang="zh-CN" altLang="en-US" sz="1350" noProof="1">
              <a:solidFill>
                <a:srgbClr val="00B0F0"/>
              </a:solidFill>
              <a:latin typeface="Consolas" panose="020B0609020204030204" charset="0"/>
              <a:ea typeface="+mn-ea"/>
              <a:sym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4.64158883e+066,   5.99484250e+077,   7.74263683e+088,</a:t>
            </a:r>
            <a:endParaRPr lang="zh-CN" altLang="en-US" sz="1350" noProof="1">
              <a:solidFill>
                <a:srgbClr val="00B0F0"/>
              </a:solidFill>
              <a:latin typeface="Consolas" panose="020B0609020204030204" charset="0"/>
              <a:ea typeface="+mn-ea"/>
              <a:sym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1.00000000e+100])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sym typeface="+mn-ea"/>
              </a:rPr>
              <a:t>&gt;&gt;&gt; np.logspace(1,6,5, base=2)             </a:t>
            </a:r>
            <a:r>
              <a:rPr lang="en-US" altLang="zh-CN" sz="1350" noProof="1">
                <a:latin typeface="Consolas" panose="020B0609020204030204" charset="0"/>
                <a:sym typeface="+mn-ea"/>
              </a:rPr>
              <a:t># 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对数数组，相当于</a:t>
            </a:r>
            <a:r>
              <a:rPr lang="zh-CN" altLang="en-US" sz="1400" noProof="1">
                <a:latin typeface="Consolas" panose="020B0609020204030204" charset="0"/>
                <a:sym typeface="+mn-ea"/>
              </a:rPr>
              <a:t>2 ** np.linspace(1,6,5)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  2.        ,   4.75682846,  11.3137085 ,  26.90868529,  64.        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ea typeface="+mn-ea"/>
              </a:rPr>
              <a:t>&gt;&gt;&gt; np.zeros(3)                            </a:t>
            </a:r>
            <a:r>
              <a:rPr lang="en-US" altLang="zh-CN" sz="1350" noProof="1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noProof="1">
                <a:latin typeface="Consolas" panose="020B0609020204030204" charset="0"/>
                <a:ea typeface="+mn-ea"/>
              </a:rPr>
              <a:t>全</a:t>
            </a:r>
            <a:r>
              <a:rPr lang="en-US" altLang="zh-CN" sz="1350" noProof="1">
                <a:latin typeface="Consolas" panose="020B0609020204030204" charset="0"/>
                <a:ea typeface="+mn-ea"/>
              </a:rPr>
              <a:t>0</a:t>
            </a:r>
            <a:r>
              <a:rPr lang="zh-CN" altLang="en-US" sz="1350" noProof="1">
                <a:latin typeface="Consolas" panose="020B0609020204030204" charset="0"/>
                <a:ea typeface="+mn-ea"/>
              </a:rPr>
              <a:t>一维数组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array([ 0.,  0.,  0.])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ea typeface="+mn-ea"/>
              </a:rPr>
              <a:t>&gt;&gt;&gt; np.ones(3)                             </a:t>
            </a:r>
            <a:r>
              <a:rPr lang="en-US" altLang="zh-CN" sz="1350" noProof="1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noProof="1">
                <a:latin typeface="Consolas" panose="020B0609020204030204" charset="0"/>
                <a:ea typeface="+mn-ea"/>
              </a:rPr>
              <a:t>全</a:t>
            </a:r>
            <a:r>
              <a:rPr lang="en-US" altLang="zh-CN" sz="1350" noProof="1">
                <a:latin typeface="Consolas" panose="020B0609020204030204" charset="0"/>
                <a:ea typeface="+mn-ea"/>
              </a:rPr>
              <a:t>1</a:t>
            </a:r>
            <a:r>
              <a:rPr lang="zh-CN" altLang="en-US" sz="1350" noProof="1">
                <a:latin typeface="Consolas" panose="020B0609020204030204" charset="0"/>
                <a:ea typeface="+mn-ea"/>
              </a:rPr>
              <a:t>一维数组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array([ 1.,  1.,  1.])</a:t>
            </a:r>
            <a:endParaRPr lang="zh-CN" altLang="en-US" sz="1350" noProof="1">
              <a:latin typeface="Consolas" panose="020B0609020204030204" charset="0"/>
            </a:endParaRPr>
          </a:p>
        </p:txBody>
      </p:sp>
      <p:grpSp>
        <p:nvGrpSpPr>
          <p:cNvPr id="9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0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739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sz="1350" dirty="0">
                <a:latin typeface="Consolas" panose="020B0609020204030204" charset="0"/>
                <a:sym typeface="+mn-ea"/>
              </a:rPr>
              <a:t>&gt;&gt;&gt; </a:t>
            </a:r>
            <a:r>
              <a:rPr lang="en-US" altLang="zh-CN" sz="1350" dirty="0" err="1">
                <a:latin typeface="Consolas" panose="020B0609020204030204" charset="0"/>
                <a:sym typeface="+mn-ea"/>
              </a:rPr>
              <a:t>dff</a:t>
            </a:r>
            <a:r>
              <a:rPr lang="en-US" altLang="zh-CN" sz="1350" dirty="0">
                <a:latin typeface="Consolas" panose="020B0609020204030204" charset="0"/>
                <a:sym typeface="+mn-ea"/>
              </a:rPr>
              <a:t> = </a:t>
            </a:r>
            <a:r>
              <a:rPr lang="en-US" altLang="zh-CN" sz="1350" dirty="0" err="1">
                <a:latin typeface="Consolas" panose="020B0609020204030204" charset="0"/>
                <a:sym typeface="+mn-ea"/>
              </a:rPr>
              <a:t>deepcopy</a:t>
            </a:r>
            <a:r>
              <a:rPr lang="en-US" altLang="zh-CN" sz="1350" dirty="0">
                <a:latin typeface="Consolas" panose="020B0609020204030204" charset="0"/>
                <a:sym typeface="+mn-ea"/>
              </a:rPr>
              <a:t>(</a:t>
            </a:r>
            <a:r>
              <a:rPr lang="en-US" altLang="zh-CN" sz="1350" dirty="0" err="1">
                <a:latin typeface="Consolas" panose="020B0609020204030204" charset="0"/>
                <a:sym typeface="+mn-ea"/>
              </a:rPr>
              <a:t>df</a:t>
            </a:r>
            <a:r>
              <a:rPr lang="en-US" altLang="zh-CN" sz="1350" dirty="0">
                <a:latin typeface="Consolas" panose="020B0609020204030204" charset="0"/>
                <a:sym typeface="+mn-ea"/>
              </a:rPr>
              <a:t>)</a:t>
            </a: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53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-2.0  59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59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-4.0  50  train  foo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dff.loc[dff['C']==-3.0, 'D'] = 100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修改特定行的指定列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100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-2.0   59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-3.0  100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-4.0   50  train  foo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4096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内容占位符 2"/>
          <p:cNvSpPr>
            <a:spLocks noGrp="1"/>
          </p:cNvSpPr>
          <p:nvPr>
            <p:ph idx="1"/>
          </p:nvPr>
        </p:nvSpPr>
        <p:spPr>
          <a:xfrm>
            <a:off x="914400" y="3284984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 = pd.DataFrame({'k1':['one'] * 3 + ['two'] * 4,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		     'k2':[1, 1, 2, 3, 3, 4, 4]})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data.replace(1, 5)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把所有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1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替换为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one   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two   4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two   4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38982" y="93911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替换函数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928363" y="1534094"/>
            <a:ext cx="4572000" cy="12850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映射函数</a:t>
            </a:r>
            <a:r>
              <a:rPr lang="zh-CN" altLang="en-US" dirty="0"/>
              <a:t>：</a:t>
            </a:r>
            <a:r>
              <a:rPr lang="en-US" altLang="zh-CN" dirty="0"/>
              <a:t>replace()…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逻辑函数：（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where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mask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数值替换</a:t>
            </a:r>
          </a:p>
        </p:txBody>
      </p:sp>
    </p:spTree>
    <p:extLst>
      <p:ext uri="{BB962C8B-B14F-4D97-AF65-F5344CB8AC3E}">
        <p14:creationId xmlns:p14="http://schemas.microsoft.com/office/powerpoint/2010/main" val="199810496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s = </a:t>
            </a:r>
            <a:r>
              <a:rPr lang="en-US" altLang="zh-CN" sz="1400" dirty="0" err="1">
                <a:latin typeface="Consolas" panose="020B0609020204030204" charset="0"/>
                <a:ea typeface="+mn-ea"/>
              </a:rPr>
              <a:t>pd.Series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([-1, 1.2345, 100, -50])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400" dirty="0" err="1">
                <a:latin typeface="Consolas" panose="020B0609020204030204" charset="0"/>
                <a:ea typeface="+mn-ea"/>
              </a:rPr>
              <a:t>s.where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(s&lt;0)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  -1.0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 </a:t>
            </a: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NaN</a:t>
            </a:r>
            <a:endParaRPr lang="en-US" altLang="zh-CN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 </a:t>
            </a: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NaN</a:t>
            </a:r>
            <a:endParaRPr lang="en-US" altLang="zh-CN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-50.0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: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float64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400" dirty="0" err="1">
                <a:latin typeface="Consolas" panose="020B0609020204030204" charset="0"/>
                <a:ea typeface="+mn-ea"/>
              </a:rPr>
              <a:t>s.mask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(s&lt;0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       NaN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1      1.2345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2    100.0000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     NaN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float64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112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9776" y="104551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b="1" dirty="0"/>
              <a:t>逻辑函数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35427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内容占位符 2"/>
          <p:cNvSpPr>
            <a:spLocks noGrp="1"/>
          </p:cNvSpPr>
          <p:nvPr>
            <p:ph idx="1"/>
          </p:nvPr>
        </p:nvSpPr>
        <p:spPr>
          <a:xfrm>
            <a:off x="469776" y="1403083"/>
            <a:ext cx="8229600" cy="4678451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（10）缺失值处理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 C   D      E    F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53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59  train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59   test  foo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16.0  50  train  foo</a:t>
            </a: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df1 = df.reindex(columns=list(df.columns) + ['G'])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 C   D      E    F   G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53   test  foo NaN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59  train  foo NaN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9.0  59   test  foo NaN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16.0  50  train  foo NaN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3855" y="494116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latin typeface="+mn-lt"/>
                <a:ea typeface="+mn-ea"/>
              </a:rPr>
              <a:t>&gt;&gt;&gt; df1.iat[0, 6] = 3         # 修改指定位置元素值，该列其他元素为缺失值NaN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 C   D      E    F    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 9.0  53   test  foo  3.0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 4.0  59  train  foo  NaN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 9.0  59   test  foo  NaN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16.0  50  train  foo  NaN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469776" y="101968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数值替换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3796884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pd.isnull(df1)     # 测试缺失值，返回值为True/False阵列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A      B      C      D      E      F      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False  False  False  False  False  False  False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False  False  False  False  False  False   True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False  False  False  False  False  False   True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False  False  False  False  False  False   True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350">
              <a:latin typeface="Consolas" panose="020B0609020204030204" charset="0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292494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df1.dropna()                        # 返回不包含缺失值的行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 D     E    F    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9.0  53  test  foo  3.0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from copy import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deepcopy</a:t>
            </a:r>
            <a:endParaRPr lang="en-US" altLang="zh-CN" sz="1350" dirty="0" smtClean="0">
              <a:latin typeface="Consolas" panose="020B0609020204030204" charset="0"/>
              <a:ea typeface="+mn-ea"/>
              <a:sym typeface="宋体" panose="02010600030101010101" pitchFamily="2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df2 =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deepcopy</a:t>
            </a:r>
            <a:r>
              <a:rPr lang="en-US" altLang="zh-CN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(df1)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df1['G'].fillna(5, inplace=True)    # 使用指定值填充缺失值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df1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 C   D      E    F    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 9.0  53   test  foo  3.0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 4.0  59  train  foo  5.0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 9.0  59   test  foo  5.0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16.0  50  train  foo  5.0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60010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168005" cy="339534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&gt;&gt;&gt; data =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pd.DataFrame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({'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姓名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':['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张三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','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李四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','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王五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','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赵六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','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刘七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','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孙八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			 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成绩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':[86,92,86,60,78,78]})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&gt;&gt;&gt;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姓名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成绩</a:t>
            </a:r>
            <a:endParaRPr lang="en-US" sz="1200" dirty="0">
              <a:solidFill>
                <a:srgbClr val="00B0F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0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张三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86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1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李四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92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2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王五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86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3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赵六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60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4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刘七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78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5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孙八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78</a:t>
            </a: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&gt;&gt;&gt; data['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排名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'] = data['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成绩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'].rank(method='min') # 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</a:rPr>
              <a:t>倒数名次，并列的取最小值</a:t>
            </a: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&gt;&gt;&gt;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姓名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成绩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排名</a:t>
            </a:r>
            <a:endParaRPr lang="en-US" sz="1200" dirty="0">
              <a:solidFill>
                <a:srgbClr val="00B0F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0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张三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86  4.0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1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李四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92  6.0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2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王五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86  4.0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3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赵六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60  1.0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4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刘七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78  2.0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5  </a:t>
            </a:r>
            <a:r>
              <a:rPr lang="en-US" sz="1200" dirty="0" err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孙八</a:t>
            </a:r>
            <a:r>
              <a:rPr lang="en-US" sz="12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78  2.0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40700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294880" cy="3395345"/>
          </a:xfrm>
        </p:spPr>
        <p:txBody>
          <a:bodyPr/>
          <a:lstStyle/>
          <a:p>
            <a:pPr indent="-329565">
              <a:spcBef>
                <a:spcPts val="0"/>
              </a:spcBef>
            </a:pPr>
            <a:r>
              <a:rPr lang="zh-CN" altLang="en-US" sz="1800" noProof="1"/>
              <a:t>对行求和，增加一列；对列求和，增加一行</a:t>
            </a:r>
            <a:endParaRPr lang="zh-CN" altLang="en-US" sz="1350" noProof="1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&gt;&gt;&gt; dff = pd.DataFrame({'A':[1,2,3,4], 'B':[10,20,8,40]})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&gt;&gt;&gt; dff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A   B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0  1  10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1  2  20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2  3   8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3  4  40</a:t>
            </a:r>
            <a:endParaRPr lang="zh-CN" altLang="en-US" sz="1350" noProof="1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&gt;&gt;&gt; dff['ColSum'] = dff.apply(sum, axis=1)     </a:t>
            </a:r>
            <a:r>
              <a:rPr lang="en-US" altLang="zh-CN" sz="1350" noProof="1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对行求和，增加</a:t>
            </a:r>
            <a:r>
              <a:rPr lang="en-US" altLang="zh-CN" sz="1350" noProof="1"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列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&gt;&gt;&gt; dff.loc['RowSum'] = dff.apply(sum, axis=0) </a:t>
            </a:r>
            <a:r>
              <a:rPr lang="en-US" altLang="zh-CN" sz="1350" noProof="1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对列求和，增加</a:t>
            </a:r>
            <a:r>
              <a:rPr lang="en-US" altLang="zh-CN" sz="1350" noProof="1"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行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  <a:cs typeface="Consolas" panose="020B0609020204030204" charset="0"/>
              </a:rPr>
              <a:t>&gt;&gt;&gt; dff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         A   B  ColSum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0        1  10      11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1        2  20      22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2        3   8      11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3        4  40      44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70C0"/>
                </a:solidFill>
                <a:latin typeface="Consolas" panose="020B0609020204030204" charset="0"/>
                <a:cs typeface="Consolas" panose="020B0609020204030204" charset="0"/>
              </a:rPr>
              <a:t>RowSum  10  78      88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54660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内容占位符 2"/>
          <p:cNvSpPr>
            <a:spLocks noGrp="1"/>
          </p:cNvSpPr>
          <p:nvPr>
            <p:ph idx="1"/>
          </p:nvPr>
        </p:nvSpPr>
        <p:spPr>
          <a:xfrm>
            <a:off x="251520" y="3429000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Consolas" panose="020B0609020204030204" charset="0"/>
                <a:ea typeface="+mn-ea"/>
              </a:rPr>
              <a:t>（</a:t>
            </a:r>
            <a:r>
              <a:rPr lang="en-US" altLang="zh-CN" sz="1800" dirty="0">
                <a:latin typeface="Consolas" panose="020B0609020204030204" charset="0"/>
                <a:ea typeface="+mn-ea"/>
              </a:rPr>
              <a:t>11</a:t>
            </a:r>
            <a:r>
              <a:rPr lang="zh-CN" altLang="en-US" sz="1800" dirty="0">
                <a:latin typeface="Consolas" panose="020B0609020204030204" charset="0"/>
                <a:ea typeface="+mn-ea"/>
              </a:rPr>
              <a:t>）重复值处理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 = pd.DataFrame({'k1':['one'] * 3 + ['two'] * 4,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		      'k2':[1, 1, 2, 3, 3, 4, 4]})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1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one   1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two   4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two   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211960" y="429309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data.duplicated()      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检查重复行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  False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 True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False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False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   True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  False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   True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bool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394" y="9873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唯一</a:t>
            </a:r>
            <a:r>
              <a:rPr lang="zh-CN" altLang="en-US" sz="2000" b="1" dirty="0"/>
              <a:t>值函数</a:t>
            </a:r>
          </a:p>
        </p:txBody>
      </p:sp>
      <p:sp>
        <p:nvSpPr>
          <p:cNvPr id="4" name="矩形 3"/>
          <p:cNvSpPr/>
          <p:nvPr/>
        </p:nvSpPr>
        <p:spPr>
          <a:xfrm>
            <a:off x="545636" y="1396659"/>
            <a:ext cx="6927106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unique() : </a:t>
            </a:r>
            <a:r>
              <a:rPr lang="zh-CN" altLang="en-US" sz="1600" dirty="0"/>
              <a:t>得到唯一值组成的列表</a:t>
            </a:r>
            <a:r>
              <a:rPr lang="en-US" altLang="zh-CN" sz="1600" dirty="0"/>
              <a:t>-&gt;</a:t>
            </a:r>
            <a:r>
              <a:rPr lang="zh-CN" altLang="en-US" sz="1600" dirty="0"/>
              <a:t>统计出指定列唯一存在的值有哪些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nunique</a:t>
            </a:r>
            <a:r>
              <a:rPr lang="en-US" altLang="zh-CN" sz="1600" dirty="0"/>
              <a:t>() </a:t>
            </a:r>
            <a:r>
              <a:rPr lang="zh-CN" altLang="en-US" sz="1600" dirty="0"/>
              <a:t>：唯一值的个数</a:t>
            </a:r>
            <a:r>
              <a:rPr lang="en-US" altLang="zh-CN" sz="1600" dirty="0"/>
              <a:t>-&gt;</a:t>
            </a:r>
            <a:r>
              <a:rPr lang="zh-CN" altLang="en-US" sz="1600" dirty="0"/>
              <a:t>统计出指定列唯一存在的值总共有多少个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value_counts</a:t>
            </a:r>
            <a:r>
              <a:rPr lang="en-US" altLang="zh-CN" sz="1600" dirty="0"/>
              <a:t>() </a:t>
            </a:r>
            <a:r>
              <a:rPr lang="zh-CN" altLang="en-US" sz="1600" dirty="0"/>
              <a:t>： 得到唯一值和其对应出现的频数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drop_duplicates</a:t>
            </a:r>
            <a:r>
              <a:rPr lang="en-US" altLang="zh-CN" sz="1600" dirty="0"/>
              <a:t>() </a:t>
            </a:r>
            <a:r>
              <a:rPr lang="zh-CN" altLang="en-US" sz="1600" dirty="0"/>
              <a:t>： 去重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duplicated()</a:t>
            </a:r>
          </a:p>
        </p:txBody>
      </p:sp>
    </p:spTree>
    <p:extLst>
      <p:ext uri="{BB962C8B-B14F-4D97-AF65-F5344CB8AC3E}">
        <p14:creationId xmlns:p14="http://schemas.microsoft.com/office/powerpoint/2010/main" val="1191589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data.drop_duplicates()                     </a:t>
            </a:r>
            <a:r>
              <a:rPr lang="en-US" altLang="zh-CN" sz="135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</a:rPr>
              <a:t>返回新数组，删除重复行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1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two   4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data.drop_duplicates(['k1'])               </a:t>
            </a:r>
            <a:r>
              <a:rPr lang="en-US" altLang="zh-CN" sz="135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</a:rPr>
              <a:t>删除</a:t>
            </a:r>
            <a:r>
              <a:rPr lang="en-US" altLang="zh-CN" sz="1350">
                <a:latin typeface="Consolas" panose="020B0609020204030204" charset="0"/>
                <a:ea typeface="+mn-ea"/>
              </a:rPr>
              <a:t>k1</a:t>
            </a:r>
            <a:r>
              <a:rPr lang="zh-CN" altLang="en-US" sz="1350">
                <a:latin typeface="Consolas" panose="020B0609020204030204" charset="0"/>
                <a:ea typeface="+mn-ea"/>
              </a:rPr>
              <a:t>列的重复数据，只保留第一项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1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data.drop_duplicates(['k1'], keep='last')  </a:t>
            </a:r>
            <a:r>
              <a:rPr lang="en-US" altLang="zh-CN" sz="135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</a:rPr>
              <a:t>保留最后一项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two   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99461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</a:t>
            </a:r>
            <a:r>
              <a:rPr lang="en-US" altLang="zh-CN" sz="1800" dirty="0">
                <a:latin typeface="+mn-lt"/>
                <a:ea typeface="+mn-ea"/>
              </a:rPr>
              <a:t>12</a:t>
            </a:r>
            <a:r>
              <a:rPr lang="zh-CN" altLang="en-US" sz="1800" dirty="0">
                <a:latin typeface="+mn-lt"/>
                <a:ea typeface="+mn-ea"/>
              </a:rPr>
              <a:t>）异常值处理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import numpy as np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import pandas as pd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 = pd.DataFrame(np.random.randn(500, 4))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data.describe()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查看数据的统计信息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 0           1           2           3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count  500.000000  500.000000  500.000000  500.000000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mean    -0.077138    0.052644   -0.045360    0.024275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std      0.983532    1.027400    1.009228    1.000710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min     -2.810694   -2.974330   -2.640951   -2.762731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25%     -0.746102   -0.695053   -0.808262   -0.620448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50%     -0.096517   -0.008122   -0.113366   -0.074785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75%      0.590671    0.793665    0.634192    0.711785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max      2.763723    3.762775    3.986027    3.539378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24278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2"/>
          <p:cNvSpPr>
            <a:spLocks noGrp="1"/>
          </p:cNvSpPr>
          <p:nvPr>
            <p:ph idx="1"/>
          </p:nvPr>
        </p:nvSpPr>
        <p:spPr>
          <a:xfrm>
            <a:off x="179512" y="1017766"/>
            <a:ext cx="5626968" cy="4678451"/>
          </a:xfrm>
        </p:spPr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np.zeros</a:t>
            </a:r>
            <a:r>
              <a:rPr lang="en-US" altLang="en-US" sz="1400" dirty="0">
                <a:latin typeface="Consolas" panose="020B0609020204030204" charset="0"/>
                <a:ea typeface="+mn-ea"/>
              </a:rPr>
              <a:t>((3,3)) 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   #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全0二维数组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3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3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列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array([[ 0.,  0., 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0., 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0.,  0.]])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>
                <a:latin typeface="Consolas" panose="020B0609020204030204" charset="0"/>
                <a:ea typeface="+mn-ea"/>
              </a:rPr>
              <a:t>np.zeros</a:t>
            </a:r>
            <a:r>
              <a:rPr lang="en-US" altLang="en-US" sz="1400" dirty="0">
                <a:latin typeface="Consolas" panose="020B0609020204030204" charset="0"/>
                <a:ea typeface="+mn-ea"/>
              </a:rPr>
              <a:t>((3,1)) 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   # </a:t>
            </a:r>
            <a:r>
              <a:rPr lang="en-US" altLang="en-US" sz="1400" dirty="0">
                <a:latin typeface="Consolas" panose="020B0609020204030204" charset="0"/>
                <a:ea typeface="+mn-ea"/>
              </a:rPr>
              <a:t>全0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二</a:t>
            </a:r>
            <a:r>
              <a:rPr lang="en-US" altLang="en-US" sz="1400" dirty="0" err="1">
                <a:latin typeface="Consolas" panose="020B0609020204030204" charset="0"/>
                <a:ea typeface="+mn-ea"/>
              </a:rPr>
              <a:t>维数组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3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1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列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>
                <a:latin typeface="Consolas" panose="020B0609020204030204" charset="0"/>
                <a:ea typeface="+mn-ea"/>
              </a:rPr>
              <a:t>np.zeros</a:t>
            </a:r>
            <a:r>
              <a:rPr lang="en-US" altLang="en-US" sz="1400" dirty="0">
                <a:latin typeface="Consolas" panose="020B0609020204030204" charset="0"/>
                <a:ea typeface="+mn-ea"/>
              </a:rPr>
              <a:t>((1,3)) 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   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全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0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二维数组，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1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行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3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列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array([[ 0.,  0.,  0.]])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np.ones</a:t>
            </a:r>
            <a:r>
              <a:rPr lang="en-US" altLang="en-US" sz="1400" dirty="0">
                <a:latin typeface="Consolas" panose="020B0609020204030204" charset="0"/>
                <a:ea typeface="+mn-ea"/>
              </a:rPr>
              <a:t>((3,3)) 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    #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全1二维数组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array([[ 1.,  1.,  1.],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[ 1.,  1.,  1.],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[ 1.,  1.,  1.]])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44008" y="1017765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 smtClean="0">
                <a:latin typeface="Consolas" panose="020B0609020204030204" charset="0"/>
                <a:ea typeface="+mn-ea"/>
              </a:rPr>
              <a:t>np.ones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((1,3)) # 全1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二</a:t>
            </a:r>
            <a:r>
              <a:rPr lang="en-US" altLang="en-US" sz="1400" dirty="0" err="1" smtClean="0">
                <a:latin typeface="Consolas" panose="020B0609020204030204" charset="0"/>
                <a:ea typeface="+mn-ea"/>
              </a:rPr>
              <a:t>维数组</a:t>
            </a:r>
            <a:endParaRPr lang="en-US" altLang="en-US" sz="140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array([[ 1.,  1.,  1.]])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np.identity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(3) # </a:t>
            </a:r>
            <a:r>
              <a:rPr lang="en-US" altLang="en-US" sz="1400" dirty="0" err="1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单位矩阵</a:t>
            </a:r>
            <a:endParaRPr lang="en-US" altLang="en-US" sz="1400" dirty="0" smtClean="0">
              <a:solidFill>
                <a:srgbClr val="0000FF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array([[ 1.,  0.,  0.],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1.,  0.],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0.,  1.]])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 smtClean="0">
                <a:latin typeface="Consolas" panose="020B0609020204030204" charset="0"/>
                <a:ea typeface="+mn-ea"/>
              </a:rPr>
              <a:t>np.identity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(2)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array([[ 1.,  0.],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1.]])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altLang="en-US" sz="1400" dirty="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 dirty="0">
                <a:latin typeface="Consolas" panose="020B0609020204030204" charset="0"/>
              </a:rPr>
              <a:t># </a:t>
            </a:r>
            <a:r>
              <a:rPr lang="en-US" altLang="en-US" sz="1400" dirty="0" err="1">
                <a:solidFill>
                  <a:srgbClr val="0000FF"/>
                </a:solidFill>
                <a:latin typeface="Consolas" panose="020B0609020204030204" charset="0"/>
              </a:rPr>
              <a:t>空数组</a:t>
            </a:r>
            <a:r>
              <a:rPr lang="en-US" altLang="en-US" sz="1400" dirty="0" err="1">
                <a:latin typeface="Consolas" panose="020B0609020204030204" charset="0"/>
              </a:rPr>
              <a:t>，只申请空间而不初始化，元素值是不确定的</a:t>
            </a:r>
            <a:endParaRPr lang="en-US" altLang="en-US" sz="1400" dirty="0">
              <a:latin typeface="Consolas" panose="020B0609020204030204" charset="0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400" dirty="0" err="1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np.empty</a:t>
            </a:r>
            <a:r>
              <a:rPr lang="en-US" altLang="en-US" sz="1400" dirty="0" smtClean="0">
                <a:latin typeface="Consolas" panose="020B0609020204030204" charset="0"/>
                <a:ea typeface="+mn-ea"/>
              </a:rPr>
              <a:t>((3,3))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array([[ 0.,  0.,  0.],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0.,  0.],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[ 0.,  0.,  0.]])</a:t>
            </a:r>
            <a:endParaRPr lang="en-US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10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1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02298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col2 = data[2]            </a:t>
            </a:r>
            <a:r>
              <a:rPr lang="en-US" altLang="zh-CN" sz="135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</a:rPr>
              <a:t>第</a:t>
            </a:r>
            <a:r>
              <a:rPr lang="en-US" altLang="zh-CN" sz="1350">
                <a:latin typeface="Consolas" panose="020B0609020204030204" charset="0"/>
                <a:ea typeface="+mn-ea"/>
              </a:rPr>
              <a:t>2</a:t>
            </a:r>
            <a:r>
              <a:rPr lang="zh-CN" altLang="en-US" sz="1350">
                <a:latin typeface="Consolas" panose="020B0609020204030204" charset="0"/>
                <a:ea typeface="+mn-ea"/>
              </a:rPr>
              <a:t>列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col2[col2&gt;3.5]            </a:t>
            </a:r>
            <a:r>
              <a:rPr lang="en-US" altLang="zh-CN" sz="135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</a:rPr>
              <a:t>该列中大于</a:t>
            </a:r>
            <a:r>
              <a:rPr lang="en-US" altLang="zh-CN" sz="1350">
                <a:latin typeface="Consolas" panose="020B0609020204030204" charset="0"/>
                <a:ea typeface="+mn-ea"/>
              </a:rPr>
              <a:t>3.5</a:t>
            </a:r>
            <a:r>
              <a:rPr lang="zh-CN" altLang="en-US" sz="1350">
                <a:latin typeface="Consolas" panose="020B0609020204030204" charset="0"/>
                <a:ea typeface="+mn-ea"/>
              </a:rPr>
              <a:t>的数值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12    3.986027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2, dtype: float64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col2[col2&gt;3.0]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12    3.986027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2, dtype: float64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col2[col2&gt;2.5]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11     2.528325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12     3.986027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41     2.775205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157    2.707940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365    2.558892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483    2.990861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Name: 2, dtype: float64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22978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内容占位符 2"/>
          <p:cNvSpPr>
            <a:spLocks noGrp="1"/>
          </p:cNvSpPr>
          <p:nvPr>
            <p:ph idx="1"/>
          </p:nvPr>
        </p:nvSpPr>
        <p:spPr>
          <a:xfrm>
            <a:off x="452289" y="1196752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</a:t>
            </a:r>
            <a:r>
              <a:rPr lang="en-US" altLang="zh-CN" sz="1800" dirty="0">
                <a:latin typeface="+mn-lt"/>
                <a:ea typeface="+mn-ea"/>
              </a:rPr>
              <a:t>13</a:t>
            </a:r>
            <a:r>
              <a:rPr lang="zh-CN" altLang="en-US" sz="1800" dirty="0">
                <a:latin typeface="+mn-lt"/>
                <a:ea typeface="+mn-ea"/>
              </a:rPr>
              <a:t>）映射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data['k1'] = data['k1'].map(str.upper)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使用函数进行映射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data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1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ONE   1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TWO   3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TWO   4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TWO   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2289" y="4149080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data['k1'] = data['k1'].map({'ONE':'one', 'TWO':'two'})  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使用字典表示映射关系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</a:rPr>
              <a:t>&gt;&gt;&gt; data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k1  k2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one   1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one   1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one   2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two   3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two   3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two   4</a:t>
            </a:r>
          </a:p>
          <a:p>
            <a:pPr marL="0" indent="0"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two   4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21644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data['k2'] = data['k2'].map(lambda x:x+5)        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# lambda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表达式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k1  k2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0  one   6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  one   6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  one   7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  two   8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4  two   8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  two   9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6  two   9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7200" y="407707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data.index = data.index.map(lambda x:x+5)       </a:t>
            </a:r>
            <a:r>
              <a:rPr lang="en-US" altLang="zh-CN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修改索引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k1  k2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   one   6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6   one   6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7   one   7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8   two   8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9   two   8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10  two   9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11  two   9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1148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data.columns = data.columns.map(str.upper)      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修改列名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K1  K2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   one   6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6   one   6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7   one   7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8   two   8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9   two   8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10  two   9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11  two   9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4149080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data.rename(index=lambda x:x+5, columns=str.lower)       </a:t>
            </a:r>
            <a:r>
              <a:rPr lang="en-US" altLang="zh-CN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返回新数组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k1  k2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10  one   6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11  one   6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12  one   7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13  two   8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14  two   8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15  two   9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16  two   9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0184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</a:t>
            </a:r>
            <a:r>
              <a:rPr lang="en-US" altLang="zh-CN" sz="1800" dirty="0">
                <a:latin typeface="+mn-lt"/>
                <a:ea typeface="+mn-ea"/>
              </a:rPr>
              <a:t>14</a:t>
            </a:r>
            <a:r>
              <a:rPr lang="zh-CN" altLang="en-US" sz="1800" dirty="0">
                <a:latin typeface="+mn-lt"/>
                <a:ea typeface="+mn-ea"/>
              </a:rPr>
              <a:t>）数据离散化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numpy as np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pandas as pd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 = np.random.randint(0, 100, 10)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data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array([53, 44, 62, 34, 86, 95, 94, 84, 51, 42])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category = [0, 25, 50, 100]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pd.cut(data, category)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[(50, 100], (25, 50], (50, 100], (25, 50], (50, 100], (50, 100], (50, 100], (50, 100], (50, 100], (25, 50]]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Categories (3, object): [(0, 25] &lt; (25, 50] &lt; (50, 100]]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pd.cut(data, category, right=False)  </a:t>
            </a:r>
            <a:r>
              <a:rPr lang="en-US" altLang="zh-CN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200" dirty="0">
                <a:latin typeface="Consolas" panose="020B0609020204030204" charset="0"/>
                <a:ea typeface="+mn-ea"/>
                <a:cs typeface="Consolas" panose="020B0609020204030204" charset="0"/>
              </a:rPr>
              <a:t>左闭右开区间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[[50, 100), [25, 50), [50, 100), [25, 50), [50, 100), [50, 100), [50, 100), [50, 100), [50, 100), [25, 50)]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Categories (3, object): [[0, 25) &lt; [25, 50) &lt; [50, 100)]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36731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内容占位符 2"/>
          <p:cNvSpPr>
            <a:spLocks noGrp="1"/>
          </p:cNvSpPr>
          <p:nvPr>
            <p:ph idx="1"/>
          </p:nvPr>
        </p:nvSpPr>
        <p:spPr>
          <a:xfrm>
            <a:off x="323528" y="962245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</a:rPr>
              <a:t>（</a:t>
            </a:r>
            <a:r>
              <a:rPr lang="en-US" altLang="zh-CN" sz="1800" dirty="0">
                <a:latin typeface="+mn-lt"/>
                <a:ea typeface="+mn-ea"/>
              </a:rPr>
              <a:t>15</a:t>
            </a:r>
            <a:r>
              <a:rPr lang="zh-CN" altLang="en-US" sz="1800" dirty="0">
                <a:latin typeface="+mn-lt"/>
                <a:ea typeface="+mn-ea"/>
              </a:rPr>
              <a:t>）频次统计与移位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pd.value_counts([1,1,3,3,3,3,2,1])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int64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pd.value_counts([1,1,3,3,3,3,2,1], sort=False)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int64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pd.value_counts([1,1,3,3,3,3,2,1], ascending=True)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int64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735796" y="400506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20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df1.shift(1)                      # 数据下移一行，负数表示上移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 A          B    C     D      E    F    G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zhang   NaN        NaT  NaN   NaN    NaN  NaN  NaN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li     20.0 </a:t>
            </a:r>
            <a:r>
              <a:rPr lang="en-US" altLang="zh-CN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-01-01  9.0  53.0   test  foo  3.0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zhou   26.0 </a:t>
            </a:r>
            <a:r>
              <a:rPr lang="en-US" altLang="zh-CN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-01-02  4.0  59.0  train  foo  5.0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wang   63.0 </a:t>
            </a:r>
            <a:r>
              <a:rPr lang="en-US" altLang="zh-CN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-01-03  9.0  59.0   test  foo  5.0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df1['D'].value_counts()           # 直方图统计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59    2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50    1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53    1</a:t>
            </a:r>
          </a:p>
          <a:p>
            <a:pPr marL="0" indent="0">
              <a:buFont typeface="Arial" charset="0"/>
              <a:buNone/>
            </a:pPr>
            <a:r>
              <a:rPr lang="zh-CN" altLang="en-US" sz="12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Name: D, dtype: int64</a:t>
            </a:r>
            <a:endParaRPr lang="zh-CN" altLang="en-US" sz="120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9743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内容占位符 2"/>
          <p:cNvSpPr>
            <a:spLocks noGrp="1"/>
          </p:cNvSpPr>
          <p:nvPr>
            <p:ph idx="1"/>
          </p:nvPr>
        </p:nvSpPr>
        <p:spPr>
          <a:xfrm>
            <a:off x="450379" y="1268760"/>
            <a:ext cx="8229600" cy="4678451"/>
          </a:xfrm>
        </p:spPr>
        <p:txBody>
          <a:bodyPr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800" dirty="0">
                <a:latin typeface="+mn-lt"/>
                <a:ea typeface="+mn-ea"/>
              </a:rPr>
              <a:t>（</a:t>
            </a:r>
            <a:r>
              <a:rPr lang="en-US" altLang="zh-CN" sz="1800" dirty="0">
                <a:latin typeface="+mn-lt"/>
                <a:ea typeface="+mn-ea"/>
              </a:rPr>
              <a:t>16</a:t>
            </a:r>
            <a:r>
              <a:rPr lang="zh-CN" altLang="en-US" sz="1800" dirty="0">
                <a:latin typeface="+mn-lt"/>
                <a:ea typeface="+mn-ea"/>
              </a:rPr>
              <a:t>）拆分与合并</a:t>
            </a:r>
            <a:r>
              <a:rPr lang="en-US" altLang="zh-CN" sz="1800" dirty="0">
                <a:latin typeface="+mn-lt"/>
                <a:ea typeface="+mn-ea"/>
              </a:rPr>
              <a:t>/</a:t>
            </a:r>
            <a:r>
              <a:rPr lang="zh-CN" altLang="en-US" sz="1800" dirty="0">
                <a:latin typeface="+mn-lt"/>
                <a:ea typeface="+mn-ea"/>
              </a:rPr>
              <a:t>连接</a:t>
            </a:r>
            <a:endParaRPr lang="zh-CN" altLang="en-US" sz="1800" dirty="0">
              <a:latin typeface="Consolas" panose="020B0609020204030204" charset="0"/>
              <a:ea typeface="+mn-ea"/>
              <a:sym typeface="宋体" panose="02010600030101010101" pitchFamily="2" charset="-12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df2 = pd.DataFrame(np.random.randn(10, 4))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df2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0         1         2         3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2.064867 -0.888018  0.586441 -0.660901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1 -0.465664 -0.496101  0.249952  0.627771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1.974986  1.304449 -0.168889 -0.334622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0.715677  2.017427  1.750627 -0.787901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4 -0.370020 -0.878282  0.499584  0.269102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0.184308  0.653620  0.117899 -1.186588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6 -0.364170  1.652270  0.234833  0.362925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7 -0.329063  0.356276  1.158202 -1.063800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8 -0.778828 -0.156918 -0.760394 -0.040323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9 -0.391045 -0.374825 -1.016456  0.767481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7200" y="465313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p1 = df2[:3]                   # 数据行拆分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p1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0         1         2         3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2.064867 -0.888018  0.586441 -0.660901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1 -0.465664 -0.496101  0.249952  0.627771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1.974986  1.304449 -0.168889 -0.334622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p2 = df2[3:7]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p3 = df2[7:]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df3 = pd.concat([p1, p2, p3])  # 数据行合并</a:t>
            </a:r>
            <a:endParaRPr lang="zh-CN" altLang="en-US" sz="1350" dirty="0"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663051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内容占位符 2"/>
          <p:cNvSpPr>
            <a:spLocks noGrp="1"/>
          </p:cNvSpPr>
          <p:nvPr>
            <p:ph idx="1"/>
          </p:nvPr>
        </p:nvSpPr>
        <p:spPr>
          <a:xfrm>
            <a:off x="323528" y="993896"/>
            <a:ext cx="8229600" cy="4678451"/>
          </a:xfrm>
        </p:spPr>
        <p:txBody>
          <a:bodyPr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800" dirty="0">
                <a:latin typeface="Consolas" panose="020B0609020204030204" charset="0"/>
                <a:ea typeface="+mn-ea"/>
              </a:rPr>
              <a:t>（</a:t>
            </a:r>
            <a:r>
              <a:rPr lang="en-US" altLang="zh-CN" sz="1800" dirty="0">
                <a:latin typeface="Consolas" panose="020B0609020204030204" charset="0"/>
                <a:ea typeface="+mn-ea"/>
              </a:rPr>
              <a:t>17</a:t>
            </a:r>
            <a:r>
              <a:rPr lang="zh-CN" altLang="en-US" sz="1800" dirty="0">
                <a:latin typeface="Consolas" panose="020B0609020204030204" charset="0"/>
                <a:ea typeface="+mn-ea"/>
              </a:rPr>
              <a:t>）分组计算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df4 = pd.DataFrame({'A':np.random.randint(1,5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,8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		     'B':np.random.randint(10,15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,8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		     'C':np.random.randint(20,30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,8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		     'D':np.random.randint(80,100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,8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)})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df4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A   B   C   D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0  1  13  26  81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1  3  14  29  88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2  1  13  28  88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3  2  10  21  90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4  4  14  28  83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5  4  11  24  81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6  2  11  26  99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7  3  13  25  91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451877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df4.groupby('A').sum()          # 数据分组计算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B   C    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       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1  26  54  169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2  21  47  189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3  27  54  179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4  25  52  164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985356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内容占位符 2"/>
          <p:cNvSpPr>
            <a:spLocks noGrp="1"/>
          </p:cNvSpPr>
          <p:nvPr>
            <p:ph idx="1"/>
          </p:nvPr>
        </p:nvSpPr>
        <p:spPr>
          <a:xfrm>
            <a:off x="179512" y="1052735"/>
            <a:ext cx="8229600" cy="4678451"/>
          </a:xfrm>
        </p:spPr>
        <p:txBody>
          <a:bodyPr anchor="t"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&gt;&gt;&gt; df4.groupby(by=['A', 'B']).mean()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         C     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A B       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1 13  27.0  84.5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2 10  21.0  90.0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  11  26.0  99.0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3 13  25.0  91.0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  14  29.0  88.0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4 11  24.0  81.0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  14  28.0  83.0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95936" y="1052735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df4.groupby(by=['A', 'B'],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as_index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=False).mean()   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A   B     C     D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0  1  13  27.0  84.5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1  2  10  21.0  90.0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2  2  11  26.0  99.0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3  3  13  25.0  91.0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4  3  14  29.0  88.0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5  4  11  24.0  81.0</a:t>
            </a:r>
          </a:p>
          <a:p>
            <a:pPr marL="0" indent="0"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6  4  14  28.0  83.0</a:t>
            </a:r>
            <a:endParaRPr lang="en-US" altLang="zh-CN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95536" y="3717032"/>
            <a:ext cx="8166100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df4.groupby(by=['A', 'B']).aggregate({'C':</a:t>
            </a:r>
            <a:r>
              <a:rPr lang="en-US" altLang="zh-CN" sz="1400" dirty="0" err="1" smtClean="0">
                <a:latin typeface="Consolas" panose="020B0609020204030204" charset="0"/>
                <a:ea typeface="+mn-ea"/>
                <a:cs typeface="Consolas" panose="020B0609020204030204" charset="0"/>
              </a:rPr>
              <a:t>np.mean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, 'D':</a:t>
            </a:r>
            <a:r>
              <a:rPr lang="en-US" altLang="zh-CN" sz="1400" dirty="0" err="1" smtClean="0">
                <a:latin typeface="Consolas" panose="020B0609020204030204" charset="0"/>
                <a:ea typeface="+mn-ea"/>
                <a:cs typeface="Consolas" panose="020B0609020204030204" charset="0"/>
              </a:rPr>
              <a:t>np.min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})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                        # 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分组后，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C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列使用平均值，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D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列使用最小值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 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C   D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 B         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1 13  27  81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2 10  21  90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11  26  99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3 13  25  91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14  29  88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4 11  24  81</a:t>
            </a:r>
          </a:p>
          <a:p>
            <a:pPr marL="0" indent="0">
              <a:buFont typeface="Arial" charset="0"/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14  28  83</a:t>
            </a:r>
            <a:endParaRPr lang="en-US" altLang="zh-CN" sz="140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6639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78451"/>
          </a:xfrm>
        </p:spPr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+mn-lt"/>
                <a:ea typeface="+mn-ea"/>
              </a:rPr>
              <a:t>结合</a:t>
            </a:r>
            <a:r>
              <a:rPr lang="zh-CN" altLang="en-US" sz="1800" dirty="0">
                <a:latin typeface="+mn-lt"/>
                <a:ea typeface="+mn-ea"/>
              </a:rPr>
              <a:t>matplotlib绘图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1200" dirty="0">
              <a:latin typeface="+mn-lt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pandas as pd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numpy as np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matplotlib.pyplot as plt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pd.DataFrame(np.random.randn(1000, 2), columns=['B', 'C']).cumsum()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df['A'] = pd.Series(list(range(len(df))))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plt.figure()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df.plot(x='A')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plt.show()</a:t>
            </a:r>
          </a:p>
        </p:txBody>
      </p:sp>
      <p:pic>
        <p:nvPicPr>
          <p:cNvPr id="5" name="图片 6" descr="D~MNSL1TOTIJHM))AT$69]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356992"/>
            <a:ext cx="3786850" cy="292111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31125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charset="0"/>
                <a:cs typeface="Consolas" panose="020B0609020204030204" charset="0"/>
              </a:rPr>
              <a:t>&gt;&gt;&gt;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np.random.choice</a:t>
            </a:r>
            <a:r>
              <a:rPr lang="en-US" sz="1400" dirty="0">
                <a:latin typeface="Consolas" panose="020B0609020204030204" charset="0"/>
                <a:cs typeface="Consolas" panose="020B0609020204030204" charset="0"/>
              </a:rPr>
              <a:t>(range(100), 3)  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随机选择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个数</a:t>
            </a:r>
            <a:endParaRPr 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array([32, 23, 32])</a:t>
            </a:r>
            <a:endParaRPr 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charset="0"/>
                <a:cs typeface="Consolas" panose="020B0609020204030204" charset="0"/>
              </a:rPr>
              <a:t>&gt;&gt;&gt; </a:t>
            </a:r>
            <a:r>
              <a:rPr lang="en-US" sz="1400" dirty="0" err="1">
                <a:latin typeface="Consolas" panose="020B0609020204030204" charset="0"/>
                <a:cs typeface="Consolas" panose="020B0609020204030204" charset="0"/>
              </a:rPr>
              <a:t>np.random.choice</a:t>
            </a:r>
            <a:r>
              <a:rPr lang="en-US" sz="1400" dirty="0">
                <a:latin typeface="Consolas" panose="020B0609020204030204" charset="0"/>
                <a:cs typeface="Consolas" panose="020B0609020204030204" charset="0"/>
              </a:rPr>
              <a:t>((1,-1), (3,5))  # 3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行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5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列随机数，均为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-1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或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array([[-1, -1, -1, -1,  1],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[ 1, -1,  1, -1, -1],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[ 1, -1, -1, -1, -1]])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59507" y="2996952"/>
            <a:ext cx="7947025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zh-CN" altLang="en-US" sz="1400" b="1" dirty="0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np.random.randint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(0, 50, 5)     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随机一维数组，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5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个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0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到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50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之间的数字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array([13, 47, 31, 26,  9])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np.random.randint(0, 50, (3,5)) 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随机二维数组，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3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行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5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列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array([[34,  2, 33, 14, 40],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[ 9,  5, 10, 27, 11],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[26, 17, 10, 46, 30]])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zh-CN" altLang="en-US" sz="1400" b="1" dirty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np.random.rand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(10)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array([ 0.98139326,  0.35675498,  0.30580776,  0.30379627,  0.19527425,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0.59159936,  0.31132305,  0.20219211,  0.20073821,  0.02435331])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np.random.standard_normal(5)    </a:t>
            </a:r>
            <a:r>
              <a:rPr lang="en-US" altLang="zh-CN" sz="14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400" dirty="0" smtClean="0">
                <a:latin typeface="Consolas" panose="020B0609020204030204" charset="0"/>
                <a:ea typeface="+mn-ea"/>
              </a:rPr>
              <a:t>从标准正态分布中随机采样</a:t>
            </a:r>
          </a:p>
          <a:p>
            <a:pPr marL="0" indent="0"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array([ 2.82669067,  0.9773194 , -0.72595951, -0.11343254,  0.74813065])</a:t>
            </a:r>
            <a:endParaRPr lang="zh-CN" altLang="en-US" sz="1400" dirty="0">
              <a:latin typeface="Consolas" panose="020B0609020204030204" charset="0"/>
              <a:ea typeface="+mn-ea"/>
            </a:endParaRPr>
          </a:p>
        </p:txBody>
      </p:sp>
      <p:grpSp>
        <p:nvGrpSpPr>
          <p:cNvPr id="10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1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86700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pd.DataFrame(np.random.rand(10, 4), columns=['a', 'b', 'c', 'd'])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df.plot(kind='barh', stacked=True)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plt.show()</a:t>
            </a:r>
          </a:p>
        </p:txBody>
      </p:sp>
      <p:pic>
        <p:nvPicPr>
          <p:cNvPr id="374787" name="图片 8" descr="Z{}64I%UO20{IUGQ3UF@V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29" y="2729715"/>
            <a:ext cx="4103611" cy="32009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71460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df.plot(kind='box')         # 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箱图，中间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50%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使用矩形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                                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两端的四分之一使用线段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                                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异常值使用</a:t>
            </a: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“o”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符号</a:t>
            </a:r>
          </a:p>
          <a:p>
            <a:pPr marL="0" indent="0">
              <a:buNone/>
            </a:pPr>
            <a:r>
              <a:rPr lang="en-US" altLang="zh-CN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&lt;matplotlib.axes._subplots.AxesSubplot object at 0x0000020E865B7080&gt;</a:t>
            </a:r>
          </a:p>
          <a:p>
            <a:pPr marL="0" indent="0">
              <a:buNone/>
            </a:pP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plt.show()</a:t>
            </a:r>
          </a:p>
        </p:txBody>
      </p:sp>
      <p:pic>
        <p:nvPicPr>
          <p:cNvPr id="37785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26" y="3053148"/>
            <a:ext cx="3193815" cy="24078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79649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df['weight'].plot(kind='kde', style='r-.') # </a:t>
            </a:r>
            <a:r>
              <a:rPr lang="zh-CN" altLang="en-US" sz="1350">
                <a:latin typeface="Consolas" panose="020B0609020204030204" charset="0"/>
                <a:ea typeface="+mn-ea"/>
                <a:cs typeface="Consolas" panose="020B0609020204030204" charset="0"/>
              </a:rPr>
              <a:t>密度图</a:t>
            </a:r>
          </a:p>
          <a:p>
            <a:pPr marL="0" indent="0">
              <a:buNone/>
            </a:pPr>
            <a:r>
              <a:rPr lang="en-US" altLang="zh-CN" sz="135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&lt;matplotlib.axes._subplots.AxesSubplot object at 0x0000020E88A018D0&gt;</a:t>
            </a:r>
          </a:p>
          <a:p>
            <a:pPr marL="0" indent="0">
              <a:buNone/>
            </a:pPr>
            <a:r>
              <a:rPr lang="en-US" altLang="zh-CN" sz="1350">
                <a:latin typeface="Consolas" panose="020B0609020204030204" charset="0"/>
                <a:ea typeface="+mn-ea"/>
                <a:cs typeface="Consolas" panose="020B0609020204030204" charset="0"/>
              </a:rPr>
              <a:t>&gt;&gt;&gt; plt.show()</a:t>
            </a:r>
          </a:p>
        </p:txBody>
      </p:sp>
      <p:pic>
        <p:nvPicPr>
          <p:cNvPr id="37888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25" y="2735580"/>
            <a:ext cx="4085590" cy="29730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4171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678451"/>
          </a:xfrm>
        </p:spPr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+mn-lt"/>
                <a:ea typeface="+mn-ea"/>
              </a:rPr>
              <a:t>文件</a:t>
            </a:r>
            <a:r>
              <a:rPr lang="zh-CN" altLang="en-US" sz="1800" dirty="0">
                <a:latin typeface="+mn-lt"/>
                <a:ea typeface="+mn-ea"/>
              </a:rPr>
              <a:t>读写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df.to_excel('d:\\test.xlsx', sheet_name='dfg')       # 将数据保存为Excel文件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pd.read_excel('d:\\test.xlsx', 'dfg', index_col=None, na_values=['NA'])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df = pd.read_excel('test1.xlsx', 'a',skiprows=3)     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读取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a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表，跳过前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3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行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pd.read_excel('test1.xlsx', 'a',skiprows=[2,4]) 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跳过下标为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2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、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4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的行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df.to_csv('d:\\test.csv')                            # 将数据保存为csv文件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pd.read_csv('d:\\test.csv')                     # 读取csv文件中的数据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81112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2290604"/>
          <a:ext cx="8229600" cy="2926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531739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72718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名称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描述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601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mean()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数据的算术平均数（“平均数”）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74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harmonic_mean()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数据的调和均值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980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median()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数据的中位数（中间值）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21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median_low()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数据的低中位数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4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median_high()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数据的高中位数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06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median_grouped()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分组数据的中位数，即第</a:t>
                      </a:r>
                      <a:r>
                        <a:rPr lang="en-US" altLang="zh-CN"/>
                        <a:t>50</a:t>
                      </a:r>
                      <a:r>
                        <a:rPr lang="zh-CN" altLang="en-US"/>
                        <a:t>个百分点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离散的或标称的数据的单模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1045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134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7" name="组合 6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57250" y="95318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统计分析模块statistics</a:t>
            </a:r>
          </a:p>
        </p:txBody>
      </p:sp>
      <p:sp>
        <p:nvSpPr>
          <p:cNvPr id="12" name="矩形 11"/>
          <p:cNvSpPr/>
          <p:nvPr/>
        </p:nvSpPr>
        <p:spPr>
          <a:xfrm>
            <a:off x="714400" y="1569955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statistics</a:t>
            </a:r>
            <a:r>
              <a:rPr lang="zh-CN" altLang="en-US" dirty="0"/>
              <a:t>模块，该模块提供了用于计算数字数据的数理统计量的函数</a:t>
            </a:r>
          </a:p>
        </p:txBody>
      </p:sp>
    </p:spTree>
    <p:extLst>
      <p:ext uri="{BB962C8B-B14F-4D97-AF65-F5344CB8AC3E}">
        <p14:creationId xmlns:p14="http://schemas.microsoft.com/office/powerpoint/2010/main" val="85476380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（1）计算平均数函数mean()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350" dirty="0">
              <a:latin typeface="+mn-lt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import statistics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statistics.mean([1, 2, 3, 4, 5, 6, 7, 8, 9])   # 使用整数列表做参数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5.0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statistics.mean(range(1,10))                   # 使用range对象做参数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5.0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5" name="组合 4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57250" y="95318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统计分析模块statistics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38200" y="350100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fractions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x = [(3, 7), (1, 21), (5, 3), (1, 3)]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y = [fractions.Fraction(*item) for item in x]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y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[Fraction(3, 7), Fraction(1, 21), Fraction(5, 3), Fraction(1, 3)]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statistics.mean(y)         # 使用包含分数的列表做参数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Fraction(13, 21)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import decimal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x = ('0.5', '0.75', '0.625', '0.375')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y = map(decimal.Decimal, x)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statistics.mean(y)         # 使用包含高精度实数的</a:t>
            </a:r>
            <a:r>
              <a:rPr lang="en-US" altLang="zh-CN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map</a:t>
            </a:r>
            <a:r>
              <a:rPr lang="zh-CN" altLang="en-US" sz="135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对象做参数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Decimal('0.5625')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750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403590" cy="3395345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（2）中位数函数median()、median_low()、median_high()、median_grouped()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350" dirty="0">
              <a:latin typeface="+mn-lt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statistics.median([1, 3, 5, 7])         # 偶数个样本时取中间两个数的平均数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4.0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statistics.median_low([1, 3, 5, 7])     # 偶数个样本时取中间两个数的较小者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statistics.median_high([1, 3, 5, 7])    # 偶数个样本时取中间两个数的较大者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statistics.median(range(1,10))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6" name="组合 5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371703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statistics.median_low([5, 3, 7]), statistics.median_high([5, 3, 7])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(5, 5)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statistics.median_grouped([5, 3, 7])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statistics.median_grouped([52, 52, 53, 54])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52.5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statistics.median_grouped([1, 3, 3, 5, 7])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3.25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statistics.median_grouped([1, 2, 2, 3, 4, 4, 4, 4, 4, 5])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3.7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statistics.median_grouped([1, 2, 2, 3, 4, 4, 4, 4, 4, 5], interval=2)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3.4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5676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内容占位符 2"/>
          <p:cNvSpPr>
            <a:spLocks noGrp="1"/>
          </p:cNvSpPr>
          <p:nvPr>
            <p:ph idx="1"/>
          </p:nvPr>
        </p:nvSpPr>
        <p:spPr>
          <a:xfrm>
            <a:off x="449878" y="1052736"/>
            <a:ext cx="8230870" cy="3395345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（3）返回最常见数据或出现次数最多的数据（most common data）的函数mode()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1350" dirty="0">
              <a:latin typeface="+mn-lt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statistics.mode([1, 3, 5, 7])   # 无法确定出现次数最多的唯一元素时抛出异常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solidFill>
                  <a:srgbClr val="FF000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statistics.StatisticsError: no unique mode; found 4 equally common values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statistics.mode([1, 3, 5, 7, 3])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statistics.mode(["red", "blue", "blue", "red", "green", "red", "red"])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'red'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6" name="组合 5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68293" y="3645024"/>
            <a:ext cx="8212455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None/>
            </a:pPr>
            <a:r>
              <a:rPr lang="zh-CN" altLang="en-US" sz="1800" smtClean="0">
                <a:latin typeface="+mn-lt"/>
                <a:ea typeface="+mn-ea"/>
              </a:rPr>
              <a:t>（4）pstdev()，返回总体标准差（population standard deviation ，the square root of the population variance)。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charset="0"/>
              <a:buNone/>
            </a:pPr>
            <a:endParaRPr lang="zh-CN" altLang="en-US" sz="1350" smtClean="0">
              <a:latin typeface="+mn-lt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statistics.pstdev([1.5, 2.5, 2.5, 2.75, 3.25, 4.75])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0.986893273527251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statistics.pstdev(range(20))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5.766281297335398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0736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内容占位符 2"/>
          <p:cNvSpPr>
            <a:spLocks noGrp="1"/>
          </p:cNvSpPr>
          <p:nvPr>
            <p:ph idx="1"/>
          </p:nvPr>
        </p:nvSpPr>
        <p:spPr>
          <a:xfrm>
            <a:off x="323255" y="1196752"/>
            <a:ext cx="8397875" cy="3395345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（5）pvariance()，返回总体方差（population variance）或二次矩（second moment）。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statistics.pvariance([1.5, 2.5, 2.5, 2.75, 3.25, 4.75])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0.9739583333333334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x = [1, 2, 3, 4, 5, 10, 9, 8, 7, 6]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mu = statistics.mean(x)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mu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5.5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statistics.pvariance([1, 2, 3, 4, 5, 10, 9, 8, 7, 6], mu)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8.25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statistics.pvariance(range(20))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33.25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statistics.pvariance((random.randint(1,10000) for i in range(30)))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10903549.933333334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6" name="组合 5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40279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内容占位符 2"/>
          <p:cNvSpPr>
            <a:spLocks noGrp="1"/>
          </p:cNvSpPr>
          <p:nvPr>
            <p:ph idx="1"/>
          </p:nvPr>
        </p:nvSpPr>
        <p:spPr>
          <a:xfrm>
            <a:off x="441960" y="1124744"/>
            <a:ext cx="8244840" cy="3395345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（6）variance()、stdev()，计算样本方差（sample variance）和样本标准差（sample standard deviation，the square root of the sample variance，也叫均方差）。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statistics.variance(range(20))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35.0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statistics.stdev(range(20))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5.916079783099616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_ * _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35.0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lst = [3, 3, 3, 3, 3, 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statistics.variance(lst), statistics.stdev(lst)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(0, 0.0)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72616" y="110956"/>
            <a:ext cx="8064895" cy="677666"/>
            <a:chOff x="-688475" y="5191294"/>
            <a:chExt cx="7919582" cy="487895"/>
          </a:xfrm>
        </p:grpSpPr>
        <p:grpSp>
          <p:nvGrpSpPr>
            <p:cNvPr id="6" name="组合 5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94008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5" y="1011377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随机模块</a:t>
            </a:r>
            <a:r>
              <a:rPr kumimoji="1" lang="en-US" altLang="zh-CN" dirty="0" smtClean="0">
                <a:latin typeface="+mj-ea"/>
              </a:rPr>
              <a:t>random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144" y="1696243"/>
            <a:ext cx="69722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伪随机数的产生，可从离散分布和连续分布中产生</a:t>
            </a:r>
            <a:br>
              <a:rPr lang="zh-CN" altLang="en-US" sz="1500" dirty="0">
                <a:latin typeface="+mj-ea"/>
                <a:ea typeface="+mj-ea"/>
              </a:rPr>
            </a:br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在蒙特卡洛方法、随机积分、随机过程模拟等很多方面都有应用 </a:t>
            </a:r>
            <a:endParaRPr lang="en-US" altLang="zh-CN" sz="1500" dirty="0">
              <a:latin typeface="+mj-ea"/>
              <a:ea typeface="+mj-ea"/>
            </a:endParaRPr>
          </a:p>
          <a:p>
            <a:r>
              <a:rPr lang="en-US" altLang="zh-CN" sz="1500" dirty="0">
                <a:latin typeface="+mj-ea"/>
                <a:ea typeface="+mj-ea"/>
              </a:rPr>
              <a:t>• </a:t>
            </a:r>
            <a:r>
              <a:rPr lang="zh-CN" altLang="en-US" sz="1500" dirty="0">
                <a:latin typeface="+mj-ea"/>
                <a:ea typeface="+mj-ea"/>
              </a:rPr>
              <a:t>指定随机种子</a:t>
            </a:r>
            <a:r>
              <a:rPr lang="en-US" altLang="zh-CN" sz="1500" dirty="0">
                <a:latin typeface="+mj-ea"/>
                <a:ea typeface="+mj-ea"/>
              </a:rPr>
              <a:t>(seed)</a:t>
            </a:r>
            <a:r>
              <a:rPr lang="zh-CN" altLang="en-US" sz="1500" dirty="0">
                <a:latin typeface="+mj-ea"/>
                <a:ea typeface="+mj-ea"/>
              </a:rPr>
              <a:t>产生相同的随机数序列 </a:t>
            </a:r>
          </a:p>
        </p:txBody>
      </p:sp>
      <p:pic>
        <p:nvPicPr>
          <p:cNvPr id="16385" name="Picture 1" descr="age96image182198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9" y="2720837"/>
            <a:ext cx="6564504" cy="125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5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8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6" name="图片 15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7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07"/>
          <p:cNvGrpSpPr/>
          <p:nvPr/>
        </p:nvGrpSpPr>
        <p:grpSpPr>
          <a:xfrm>
            <a:off x="543012" y="93590"/>
            <a:ext cx="4087592" cy="684275"/>
            <a:chOff x="939802" y="5062184"/>
            <a:chExt cx="4087592" cy="684275"/>
          </a:xfrm>
        </p:grpSpPr>
        <p:grpSp>
          <p:nvGrpSpPr>
            <p:cNvPr id="5" name="组合 33"/>
            <p:cNvGrpSpPr/>
            <p:nvPr/>
          </p:nvGrpSpPr>
          <p:grpSpPr>
            <a:xfrm>
              <a:off x="939802" y="5098728"/>
              <a:ext cx="813499" cy="647731"/>
              <a:chOff x="6068613" y="2138334"/>
              <a:chExt cx="412166" cy="348468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6068613" y="2138334"/>
                <a:ext cx="412166" cy="34846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69F1E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KSO_Shape"/>
              <p:cNvSpPr>
                <a:spLocks/>
              </p:cNvSpPr>
              <p:nvPr/>
            </p:nvSpPr>
            <p:spPr bwMode="auto">
              <a:xfrm>
                <a:off x="6173883" y="2206208"/>
                <a:ext cx="232088" cy="197274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36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1520154" y="5062184"/>
              <a:ext cx="3507240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8.7 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本</a:t>
              </a:r>
              <a:r>
                <a:rPr lang="zh-CN" altLang="en-US" sz="3600" b="1" dirty="0">
                  <a:latin typeface="Times New Roman" pitchFamily="18" charset="0"/>
                  <a:ea typeface="黑体" pitchFamily="49" charset="-122"/>
                </a:rPr>
                <a:t>章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小结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1980" y="1088583"/>
            <a:ext cx="2378140" cy="668910"/>
            <a:chOff x="927100" y="1197990"/>
            <a:chExt cx="2378140" cy="668910"/>
          </a:xfrm>
        </p:grpSpPr>
        <p:sp>
          <p:nvSpPr>
            <p:cNvPr id="10" name="矩形 9"/>
            <p:cNvSpPr/>
            <p:nvPr/>
          </p:nvSpPr>
          <p:spPr>
            <a:xfrm>
              <a:off x="1472687" y="1197990"/>
              <a:ext cx="18325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3200" b="1" dirty="0">
                  <a:latin typeface="Verdana" pitchFamily="34" charset="0"/>
                  <a:ea typeface="黑体" pitchFamily="49" charset="-122"/>
                </a:rPr>
                <a:t>内容回顾</a:t>
              </a:r>
            </a:p>
          </p:txBody>
        </p:sp>
        <p:grpSp>
          <p:nvGrpSpPr>
            <p:cNvPr id="11" name="组合 99"/>
            <p:cNvGrpSpPr/>
            <p:nvPr/>
          </p:nvGrpSpPr>
          <p:grpSpPr>
            <a:xfrm>
              <a:off x="927100" y="1214339"/>
              <a:ext cx="643729" cy="652561"/>
              <a:chOff x="5547069" y="765931"/>
              <a:chExt cx="1482696" cy="1322356"/>
            </a:xfrm>
          </p:grpSpPr>
          <p:grpSp>
            <p:nvGrpSpPr>
              <p:cNvPr id="12" name="组合 38"/>
              <p:cNvGrpSpPr/>
              <p:nvPr/>
            </p:nvGrpSpPr>
            <p:grpSpPr>
              <a:xfrm>
                <a:off x="5547069" y="765931"/>
                <a:ext cx="1482696" cy="1322356"/>
                <a:chOff x="3337529" y="1161598"/>
                <a:chExt cx="2138277" cy="1907040"/>
              </a:xfrm>
            </p:grpSpPr>
            <p:sp>
              <p:nvSpPr>
                <p:cNvPr id="16" name="任意多边形 15"/>
                <p:cNvSpPr>
                  <a:spLocks/>
                </p:cNvSpPr>
                <p:nvPr/>
              </p:nvSpPr>
              <p:spPr bwMode="auto">
                <a:xfrm rot="10800000">
                  <a:off x="3342359" y="1161598"/>
                  <a:ext cx="2123116" cy="1895135"/>
                </a:xfrm>
                <a:custGeom>
                  <a:avLst/>
                  <a:gdLst>
                    <a:gd name="connsiteX0" fmla="*/ 1795626 w 2791387"/>
                    <a:gd name="connsiteY0" fmla="*/ 2117139 h 2491648"/>
                    <a:gd name="connsiteX1" fmla="*/ 1950063 w 2791387"/>
                    <a:gd name="connsiteY1" fmla="*/ 2028434 h 2491648"/>
                    <a:gd name="connsiteX2" fmla="*/ 2350454 w 2791387"/>
                    <a:gd name="connsiteY2" fmla="*/ 1334530 h 2491648"/>
                    <a:gd name="connsiteX3" fmla="*/ 2350454 w 2791387"/>
                    <a:gd name="connsiteY3" fmla="*/ 1157119 h 2491648"/>
                    <a:gd name="connsiteX4" fmla="*/ 1950063 w 2791387"/>
                    <a:gd name="connsiteY4" fmla="*/ 463215 h 2491648"/>
                    <a:gd name="connsiteX5" fmla="*/ 1795626 w 2791387"/>
                    <a:gd name="connsiteY5" fmla="*/ 374509 h 2491648"/>
                    <a:gd name="connsiteX6" fmla="*/ 994844 w 2791387"/>
                    <a:gd name="connsiteY6" fmla="*/ 374509 h 2491648"/>
                    <a:gd name="connsiteX7" fmla="*/ 840408 w 2791387"/>
                    <a:gd name="connsiteY7" fmla="*/ 463215 h 2491648"/>
                    <a:gd name="connsiteX8" fmla="*/ 440017 w 2791387"/>
                    <a:gd name="connsiteY8" fmla="*/ 1157119 h 2491648"/>
                    <a:gd name="connsiteX9" fmla="*/ 440017 w 2791387"/>
                    <a:gd name="connsiteY9" fmla="*/ 1334530 h 2491648"/>
                    <a:gd name="connsiteX10" fmla="*/ 840408 w 2791387"/>
                    <a:gd name="connsiteY10" fmla="*/ 2028434 h 2491648"/>
                    <a:gd name="connsiteX11" fmla="*/ 994844 w 2791387"/>
                    <a:gd name="connsiteY11" fmla="*/ 2117139 h 2491648"/>
                    <a:gd name="connsiteX12" fmla="*/ 1967414 w 2791387"/>
                    <a:gd name="connsiteY12" fmla="*/ 2491648 h 2491648"/>
                    <a:gd name="connsiteX13" fmla="*/ 822440 w 2791387"/>
                    <a:gd name="connsiteY13" fmla="*/ 2491648 h 2491648"/>
                    <a:gd name="connsiteX14" fmla="*/ 601623 w 2791387"/>
                    <a:gd name="connsiteY14" fmla="*/ 2364815 h 2491648"/>
                    <a:gd name="connsiteX15" fmla="*/ 29136 w 2791387"/>
                    <a:gd name="connsiteY15" fmla="*/ 1372657 h 2491648"/>
                    <a:gd name="connsiteX16" fmla="*/ 29136 w 2791387"/>
                    <a:gd name="connsiteY16" fmla="*/ 1118992 h 2491648"/>
                    <a:gd name="connsiteX17" fmla="*/ 601623 w 2791387"/>
                    <a:gd name="connsiteY17" fmla="*/ 126833 h 2491648"/>
                    <a:gd name="connsiteX18" fmla="*/ 822440 w 2791387"/>
                    <a:gd name="connsiteY18" fmla="*/ 0 h 2491648"/>
                    <a:gd name="connsiteX19" fmla="*/ 1967414 w 2791387"/>
                    <a:gd name="connsiteY19" fmla="*/ 0 h 2491648"/>
                    <a:gd name="connsiteX20" fmla="*/ 2188231 w 2791387"/>
                    <a:gd name="connsiteY20" fmla="*/ 126833 h 2491648"/>
                    <a:gd name="connsiteX21" fmla="*/ 2760718 w 2791387"/>
                    <a:gd name="connsiteY21" fmla="*/ 1118992 h 2491648"/>
                    <a:gd name="connsiteX22" fmla="*/ 2760718 w 2791387"/>
                    <a:gd name="connsiteY22" fmla="*/ 1372657 h 2491648"/>
                    <a:gd name="connsiteX23" fmla="*/ 2188231 w 2791387"/>
                    <a:gd name="connsiteY23" fmla="*/ 2364815 h 2491648"/>
                    <a:gd name="connsiteX24" fmla="*/ 1967414 w 2791387"/>
                    <a:gd name="connsiteY24" fmla="*/ 2491648 h 2491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791387" h="2491648">
                      <a:moveTo>
                        <a:pt x="1795626" y="2117139"/>
                      </a:moveTo>
                      <a:cubicBezTo>
                        <a:pt x="1852825" y="2117139"/>
                        <a:pt x="1921463" y="2077079"/>
                        <a:pt x="1950063" y="2028434"/>
                      </a:cubicBezTo>
                      <a:cubicBezTo>
                        <a:pt x="1950063" y="2028434"/>
                        <a:pt x="1950063" y="2028434"/>
                        <a:pt x="2350454" y="1334530"/>
                      </a:cubicBezTo>
                      <a:cubicBezTo>
                        <a:pt x="2379053" y="1285885"/>
                        <a:pt x="2379053" y="1205764"/>
                        <a:pt x="2350454" y="1157119"/>
                      </a:cubicBezTo>
                      <a:cubicBezTo>
                        <a:pt x="2350454" y="1157119"/>
                        <a:pt x="2350454" y="1157119"/>
                        <a:pt x="1950063" y="463215"/>
                      </a:cubicBezTo>
                      <a:cubicBezTo>
                        <a:pt x="1921463" y="414570"/>
                        <a:pt x="1852825" y="374509"/>
                        <a:pt x="1795626" y="374509"/>
                      </a:cubicBezTo>
                      <a:cubicBezTo>
                        <a:pt x="1795626" y="374509"/>
                        <a:pt x="1795626" y="374509"/>
                        <a:pt x="994844" y="374509"/>
                      </a:cubicBezTo>
                      <a:cubicBezTo>
                        <a:pt x="939075" y="374509"/>
                        <a:pt x="869007" y="414570"/>
                        <a:pt x="840408" y="463215"/>
                      </a:cubicBezTo>
                      <a:cubicBezTo>
                        <a:pt x="840408" y="463215"/>
                        <a:pt x="840408" y="463215"/>
                        <a:pt x="440017" y="1157119"/>
                      </a:cubicBezTo>
                      <a:cubicBezTo>
                        <a:pt x="412847" y="1205764"/>
                        <a:pt x="412847" y="1285885"/>
                        <a:pt x="440017" y="1334530"/>
                      </a:cubicBezTo>
                      <a:cubicBezTo>
                        <a:pt x="440017" y="1334530"/>
                        <a:pt x="440017" y="1334530"/>
                        <a:pt x="840408" y="2028434"/>
                      </a:cubicBezTo>
                      <a:cubicBezTo>
                        <a:pt x="869007" y="2077079"/>
                        <a:pt x="939075" y="2117139"/>
                        <a:pt x="994844" y="2117139"/>
                      </a:cubicBezTo>
                      <a:close/>
                      <a:moveTo>
                        <a:pt x="1967414" y="2491648"/>
                      </a:moveTo>
                      <a:lnTo>
                        <a:pt x="822440" y="2491648"/>
                      </a:lnTo>
                      <a:cubicBezTo>
                        <a:pt x="742700" y="2491648"/>
                        <a:pt x="642515" y="2434369"/>
                        <a:pt x="601623" y="2364815"/>
                      </a:cubicBezTo>
                      <a:cubicBezTo>
                        <a:pt x="29136" y="1372657"/>
                        <a:pt x="29136" y="1372657"/>
                        <a:pt x="29136" y="1372657"/>
                      </a:cubicBezTo>
                      <a:cubicBezTo>
                        <a:pt x="-9712" y="1303103"/>
                        <a:pt x="-9712" y="1188545"/>
                        <a:pt x="29136" y="1118992"/>
                      </a:cubicBezTo>
                      <a:cubicBezTo>
                        <a:pt x="601623" y="126833"/>
                        <a:pt x="601623" y="126833"/>
                        <a:pt x="601623" y="126833"/>
                      </a:cubicBezTo>
                      <a:cubicBezTo>
                        <a:pt x="642515" y="57280"/>
                        <a:pt x="742700" y="0"/>
                        <a:pt x="822440" y="0"/>
                      </a:cubicBezTo>
                      <a:cubicBezTo>
                        <a:pt x="1967414" y="0"/>
                        <a:pt x="1967414" y="0"/>
                        <a:pt x="1967414" y="0"/>
                      </a:cubicBezTo>
                      <a:cubicBezTo>
                        <a:pt x="2049198" y="0"/>
                        <a:pt x="2147339" y="57280"/>
                        <a:pt x="2188231" y="126833"/>
                      </a:cubicBezTo>
                      <a:cubicBezTo>
                        <a:pt x="2760718" y="1118992"/>
                        <a:pt x="2760718" y="1118992"/>
                        <a:pt x="2760718" y="1118992"/>
                      </a:cubicBezTo>
                      <a:cubicBezTo>
                        <a:pt x="2801610" y="1188545"/>
                        <a:pt x="2801610" y="1303103"/>
                        <a:pt x="2760718" y="1372657"/>
                      </a:cubicBezTo>
                      <a:cubicBezTo>
                        <a:pt x="2188231" y="2364815"/>
                        <a:pt x="2188231" y="2364815"/>
                        <a:pt x="2188231" y="2364815"/>
                      </a:cubicBezTo>
                      <a:cubicBezTo>
                        <a:pt x="2147339" y="2434369"/>
                        <a:pt x="2049198" y="2491648"/>
                        <a:pt x="1967414" y="2491648"/>
                      </a:cubicBezTo>
                      <a:close/>
                    </a:path>
                  </a:pathLst>
                </a:custGeom>
                <a:solidFill>
                  <a:srgbClr val="00AF92"/>
                </a:solidFill>
                <a:ln w="19050">
                  <a:noFill/>
                </a:ln>
                <a:effectLst>
                  <a:innerShdw blurRad="63500" dist="63500" dir="27000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5"/>
                <p:cNvSpPr>
                  <a:spLocks/>
                </p:cNvSpPr>
                <p:nvPr/>
              </p:nvSpPr>
              <p:spPr bwMode="auto">
                <a:xfrm rot="10800000">
                  <a:off x="3337529" y="1173504"/>
                  <a:ext cx="2138277" cy="1895134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 w="3810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B4B4B4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 rot="10800000">
                  <a:off x="3656172" y="1456206"/>
                  <a:ext cx="1495486" cy="1325435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 w="38100"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" name="Group 17"/>
              <p:cNvGrpSpPr>
                <a:grpSpLocks noChangeAspect="1"/>
              </p:cNvGrpSpPr>
              <p:nvPr/>
            </p:nvGrpSpPr>
            <p:grpSpPr bwMode="auto">
              <a:xfrm>
                <a:off x="6087464" y="1170184"/>
                <a:ext cx="457188" cy="490764"/>
                <a:chOff x="231" y="1205"/>
                <a:chExt cx="640" cy="687"/>
              </a:xfrm>
              <a:solidFill>
                <a:srgbClr val="00AF92"/>
              </a:solidFill>
            </p:grpSpPr>
            <p:sp>
              <p:nvSpPr>
                <p:cNvPr id="14" name="Freeform 18"/>
                <p:cNvSpPr>
                  <a:spLocks/>
                </p:cNvSpPr>
                <p:nvPr/>
              </p:nvSpPr>
              <p:spPr bwMode="auto">
                <a:xfrm>
                  <a:off x="231" y="1205"/>
                  <a:ext cx="499" cy="687"/>
                </a:xfrm>
                <a:custGeom>
                  <a:avLst/>
                  <a:gdLst>
                    <a:gd name="T0" fmla="*/ 442 w 499"/>
                    <a:gd name="T1" fmla="*/ 629 h 687"/>
                    <a:gd name="T2" fmla="*/ 57 w 499"/>
                    <a:gd name="T3" fmla="*/ 629 h 687"/>
                    <a:gd name="T4" fmla="*/ 57 w 499"/>
                    <a:gd name="T5" fmla="*/ 200 h 687"/>
                    <a:gd name="T6" fmla="*/ 200 w 499"/>
                    <a:gd name="T7" fmla="*/ 200 h 687"/>
                    <a:gd name="T8" fmla="*/ 200 w 499"/>
                    <a:gd name="T9" fmla="*/ 57 h 687"/>
                    <a:gd name="T10" fmla="*/ 442 w 499"/>
                    <a:gd name="T11" fmla="*/ 57 h 687"/>
                    <a:gd name="T12" fmla="*/ 442 w 499"/>
                    <a:gd name="T13" fmla="*/ 116 h 687"/>
                    <a:gd name="T14" fmla="*/ 494 w 499"/>
                    <a:gd name="T15" fmla="*/ 64 h 687"/>
                    <a:gd name="T16" fmla="*/ 499 w 499"/>
                    <a:gd name="T17" fmla="*/ 59 h 687"/>
                    <a:gd name="T18" fmla="*/ 499 w 499"/>
                    <a:gd name="T19" fmla="*/ 0 h 687"/>
                    <a:gd name="T20" fmla="*/ 143 w 499"/>
                    <a:gd name="T21" fmla="*/ 0 h 687"/>
                    <a:gd name="T22" fmla="*/ 143 w 499"/>
                    <a:gd name="T23" fmla="*/ 0 h 687"/>
                    <a:gd name="T24" fmla="*/ 0 w 499"/>
                    <a:gd name="T25" fmla="*/ 143 h 687"/>
                    <a:gd name="T26" fmla="*/ 0 w 499"/>
                    <a:gd name="T27" fmla="*/ 687 h 687"/>
                    <a:gd name="T28" fmla="*/ 499 w 499"/>
                    <a:gd name="T29" fmla="*/ 687 h 687"/>
                    <a:gd name="T30" fmla="*/ 499 w 499"/>
                    <a:gd name="T31" fmla="*/ 429 h 687"/>
                    <a:gd name="T32" fmla="*/ 442 w 499"/>
                    <a:gd name="T33" fmla="*/ 486 h 687"/>
                    <a:gd name="T34" fmla="*/ 442 w 499"/>
                    <a:gd name="T35" fmla="*/ 629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99" h="687">
                      <a:moveTo>
                        <a:pt x="442" y="629"/>
                      </a:moveTo>
                      <a:lnTo>
                        <a:pt x="57" y="629"/>
                      </a:lnTo>
                      <a:lnTo>
                        <a:pt x="57" y="200"/>
                      </a:lnTo>
                      <a:lnTo>
                        <a:pt x="200" y="200"/>
                      </a:lnTo>
                      <a:lnTo>
                        <a:pt x="200" y="57"/>
                      </a:lnTo>
                      <a:lnTo>
                        <a:pt x="442" y="57"/>
                      </a:lnTo>
                      <a:lnTo>
                        <a:pt x="442" y="116"/>
                      </a:lnTo>
                      <a:lnTo>
                        <a:pt x="494" y="64"/>
                      </a:lnTo>
                      <a:lnTo>
                        <a:pt x="499" y="59"/>
                      </a:lnTo>
                      <a:lnTo>
                        <a:pt x="499" y="0"/>
                      </a:lnTo>
                      <a:lnTo>
                        <a:pt x="143" y="0"/>
                      </a:lnTo>
                      <a:lnTo>
                        <a:pt x="143" y="0"/>
                      </a:lnTo>
                      <a:lnTo>
                        <a:pt x="0" y="143"/>
                      </a:lnTo>
                      <a:lnTo>
                        <a:pt x="0" y="687"/>
                      </a:lnTo>
                      <a:lnTo>
                        <a:pt x="499" y="687"/>
                      </a:lnTo>
                      <a:lnTo>
                        <a:pt x="499" y="429"/>
                      </a:lnTo>
                      <a:lnTo>
                        <a:pt x="442" y="486"/>
                      </a:lnTo>
                      <a:lnTo>
                        <a:pt x="442" y="6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9"/>
                <p:cNvSpPr>
                  <a:spLocks noEditPoints="1"/>
                </p:cNvSpPr>
                <p:nvPr/>
              </p:nvSpPr>
              <p:spPr bwMode="auto">
                <a:xfrm>
                  <a:off x="436" y="1310"/>
                  <a:ext cx="435" cy="431"/>
                </a:xfrm>
                <a:custGeom>
                  <a:avLst/>
                  <a:gdLst>
                    <a:gd name="T0" fmla="*/ 50 w 435"/>
                    <a:gd name="T1" fmla="*/ 279 h 431"/>
                    <a:gd name="T2" fmla="*/ 50 w 435"/>
                    <a:gd name="T3" fmla="*/ 279 h 431"/>
                    <a:gd name="T4" fmla="*/ 50 w 435"/>
                    <a:gd name="T5" fmla="*/ 279 h 431"/>
                    <a:gd name="T6" fmla="*/ 50 w 435"/>
                    <a:gd name="T7" fmla="*/ 279 h 431"/>
                    <a:gd name="T8" fmla="*/ 0 w 435"/>
                    <a:gd name="T9" fmla="*/ 431 h 431"/>
                    <a:gd name="T10" fmla="*/ 155 w 435"/>
                    <a:gd name="T11" fmla="*/ 381 h 431"/>
                    <a:gd name="T12" fmla="*/ 155 w 435"/>
                    <a:gd name="T13" fmla="*/ 381 h 431"/>
                    <a:gd name="T14" fmla="*/ 155 w 435"/>
                    <a:gd name="T15" fmla="*/ 381 h 431"/>
                    <a:gd name="T16" fmla="*/ 155 w 435"/>
                    <a:gd name="T17" fmla="*/ 381 h 431"/>
                    <a:gd name="T18" fmla="*/ 435 w 435"/>
                    <a:gd name="T19" fmla="*/ 102 h 431"/>
                    <a:gd name="T20" fmla="*/ 330 w 435"/>
                    <a:gd name="T21" fmla="*/ 0 h 431"/>
                    <a:gd name="T22" fmla="*/ 50 w 435"/>
                    <a:gd name="T23" fmla="*/ 279 h 431"/>
                    <a:gd name="T24" fmla="*/ 50 w 435"/>
                    <a:gd name="T25" fmla="*/ 279 h 431"/>
                    <a:gd name="T26" fmla="*/ 141 w 435"/>
                    <a:gd name="T27" fmla="*/ 360 h 431"/>
                    <a:gd name="T28" fmla="*/ 38 w 435"/>
                    <a:gd name="T29" fmla="*/ 396 h 431"/>
                    <a:gd name="T30" fmla="*/ 72 w 435"/>
                    <a:gd name="T31" fmla="*/ 291 h 431"/>
                    <a:gd name="T32" fmla="*/ 141 w 435"/>
                    <a:gd name="T33" fmla="*/ 360 h 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35" h="431">
                      <a:moveTo>
                        <a:pt x="50" y="279"/>
                      </a:moveTo>
                      <a:lnTo>
                        <a:pt x="50" y="279"/>
                      </a:lnTo>
                      <a:lnTo>
                        <a:pt x="50" y="279"/>
                      </a:lnTo>
                      <a:lnTo>
                        <a:pt x="50" y="279"/>
                      </a:lnTo>
                      <a:lnTo>
                        <a:pt x="0" y="43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155" y="381"/>
                      </a:lnTo>
                      <a:lnTo>
                        <a:pt x="435" y="102"/>
                      </a:lnTo>
                      <a:lnTo>
                        <a:pt x="330" y="0"/>
                      </a:lnTo>
                      <a:lnTo>
                        <a:pt x="50" y="279"/>
                      </a:lnTo>
                      <a:lnTo>
                        <a:pt x="50" y="279"/>
                      </a:lnTo>
                      <a:close/>
                      <a:moveTo>
                        <a:pt x="141" y="360"/>
                      </a:moveTo>
                      <a:lnTo>
                        <a:pt x="38" y="396"/>
                      </a:lnTo>
                      <a:lnTo>
                        <a:pt x="72" y="291"/>
                      </a:lnTo>
                      <a:lnTo>
                        <a:pt x="141" y="3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13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1" name="矩形 20"/>
          <p:cNvSpPr/>
          <p:nvPr/>
        </p:nvSpPr>
        <p:spPr>
          <a:xfrm>
            <a:off x="1465147" y="1796617"/>
            <a:ext cx="5689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/>
              <a:t>数据分析、科学计算与</a:t>
            </a:r>
            <a:r>
              <a:rPr lang="zh-CN" altLang="en-US" sz="2400" b="1" dirty="0" smtClean="0"/>
              <a:t>可视化的相关包</a:t>
            </a:r>
            <a:endParaRPr lang="zh-CN" altLang="en-US" sz="2400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140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39357" y="2234719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Numpy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库</a:t>
            </a:r>
          </a:p>
        </p:txBody>
      </p:sp>
      <p:sp>
        <p:nvSpPr>
          <p:cNvPr id="38" name="矩形 37"/>
          <p:cNvSpPr/>
          <p:nvPr/>
        </p:nvSpPr>
        <p:spPr>
          <a:xfrm>
            <a:off x="2339357" y="2776518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Scipy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库</a:t>
            </a:r>
            <a:endParaRPr lang="en-US" altLang="zh-CN" sz="24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24524" y="3315002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Times New Roman" pitchFamily="18" charset="0"/>
                <a:ea typeface="黑体" pitchFamily="49" charset="-122"/>
              </a:rPr>
              <a:t>Matplotlib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库</a:t>
            </a:r>
            <a:endParaRPr lang="zh-CN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2324524" y="3864443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Pandas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库</a:t>
            </a:r>
            <a:endParaRPr lang="zh-CN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2342433" y="4399545"/>
            <a:ext cx="1673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Statistics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</a:rPr>
              <a:t>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981444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图片_201910191822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0232" y="3140968"/>
            <a:ext cx="2116102" cy="211610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141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475656" y="3672894"/>
            <a:ext cx="6388100" cy="2708434"/>
            <a:chOff x="1520825" y="4834037"/>
            <a:chExt cx="6388100" cy="2708434"/>
          </a:xfrm>
        </p:grpSpPr>
        <p:sp>
          <p:nvSpPr>
            <p:cNvPr id="6" name="矩形 5"/>
            <p:cNvSpPr/>
            <p:nvPr/>
          </p:nvSpPr>
          <p:spPr>
            <a:xfrm>
              <a:off x="1520825" y="4834037"/>
              <a:ext cx="6388100" cy="270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李</a:t>
              </a:r>
              <a:r>
                <a:rPr lang="zh-CN" altLang="en-US" sz="2000" b="1" dirty="0" smtClean="0">
                  <a:latin typeface="Times New Roman" pitchFamily="18" charset="0"/>
                  <a:ea typeface="黑体" pitchFamily="49" charset="-122"/>
                </a:rPr>
                <a:t>培培</a:t>
              </a:r>
              <a:endParaRPr lang="en-US" altLang="zh-CN" sz="2000" b="1" dirty="0">
                <a:latin typeface="Times New Roman" pitchFamily="18" charset="0"/>
                <a:ea typeface="黑体" pitchFamily="49" charset="-122"/>
              </a:endParaRPr>
            </a:p>
            <a:p>
              <a:pPr algn="ctr" eaLnBrk="0" hangingPunct="0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QQ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：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123452644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微信：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li123452644</a:t>
              </a:r>
            </a:p>
            <a:p>
              <a:pPr algn="ctr" eaLnBrk="0" hangingPunct="0">
                <a:lnSpc>
                  <a:spcPct val="125000"/>
                </a:lnSpc>
              </a:pP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Email</a:t>
              </a:r>
              <a:r>
                <a:rPr lang="en-US" altLang="zh-CN" sz="2000" b="1" dirty="0">
                  <a:latin typeface="Times New Roman" pitchFamily="18" charset="0"/>
                  <a:ea typeface="黑体" pitchFamily="49" charset="-122"/>
                </a:rPr>
                <a:t>: 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peipeili@hfut.edu.cn</a:t>
              </a:r>
            </a:p>
            <a:p>
              <a:pPr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手机号</a:t>
              </a: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：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Times New Roman" pitchFamily="18" charset="0"/>
                  <a:ea typeface="黑体" pitchFamily="49" charset="-122"/>
                </a:rPr>
                <a:t>13956043016</a:t>
              </a:r>
              <a:endParaRPr lang="en-US" altLang="zh-CN" sz="2000" b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  <a:p>
              <a:pPr marL="0" lvl="1" algn="ctr" eaLnBrk="0" hangingPunct="0">
                <a:lnSpc>
                  <a:spcPct val="125000"/>
                </a:lnSpc>
              </a:pPr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         合肥工业大学智能计算与数据挖掘千人团队 </a:t>
              </a:r>
              <a:r>
                <a:rPr lang="en-US" altLang="zh-CN" sz="2000" u="sng" dirty="0" smtClean="0">
                  <a:solidFill>
                    <a:srgbClr val="0000FF"/>
                  </a:solidFill>
                </a:rPr>
                <a:t>http://dmic.bigke.org/</a:t>
              </a:r>
              <a:endParaRPr lang="en-US" altLang="zh-CN" sz="2000" b="1" u="sng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endParaRPr>
            </a:p>
            <a:p>
              <a:pPr algn="ctr" eaLnBrk="0" hangingPunct="0"/>
              <a:r>
                <a:rPr lang="zh-CN" altLang="en-US" sz="2000" b="1" dirty="0">
                  <a:latin typeface="Times New Roman" pitchFamily="18" charset="0"/>
                  <a:ea typeface="黑体" pitchFamily="49" charset="-122"/>
                </a:rPr>
                <a:t> 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865" y="6418213"/>
              <a:ext cx="666651" cy="286658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23528" y="3356992"/>
            <a:ext cx="2143084" cy="551837"/>
            <a:chOff x="728936" y="4175538"/>
            <a:chExt cx="2204016" cy="584775"/>
          </a:xfrm>
        </p:grpSpPr>
        <p:sp>
          <p:nvSpPr>
            <p:cNvPr id="9" name="矩形 8"/>
            <p:cNvSpPr/>
            <p:nvPr/>
          </p:nvSpPr>
          <p:spPr>
            <a:xfrm>
              <a:off x="1100399" y="4175538"/>
              <a:ext cx="18325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3000" b="1" dirty="0">
                  <a:latin typeface="Verdana" pitchFamily="34" charset="0"/>
                  <a:ea typeface="黑体" pitchFamily="49" charset="-122"/>
                </a:rPr>
                <a:t>联系方式</a:t>
              </a:r>
            </a:p>
          </p:txBody>
        </p:sp>
        <p:pic>
          <p:nvPicPr>
            <p:cNvPr id="10" name="图片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8936" y="4235450"/>
              <a:ext cx="401364" cy="43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矩形 11"/>
          <p:cNvSpPr/>
          <p:nvPr/>
        </p:nvSpPr>
        <p:spPr>
          <a:xfrm>
            <a:off x="3707904" y="1916832"/>
            <a:ext cx="1574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Clr>
                <a:srgbClr val="FF0000"/>
              </a:buClr>
            </a:pPr>
            <a:r>
              <a:rPr lang="zh-CN" altLang="en-US" sz="3600" b="1" dirty="0" smtClean="0"/>
              <a:t>谢谢！</a:t>
            </a:r>
            <a:endParaRPr lang="zh-CN" altLang="zh-CN" sz="3600" b="1" dirty="0" smtClean="0"/>
          </a:p>
        </p:txBody>
      </p:sp>
    </p:spTree>
  </p:cSld>
  <p:clrMapOvr>
    <a:masterClrMapping/>
  </p:clrMapOvr>
  <p:transition spd="slow" advClick="0" advTm="1622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052736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常用分布的产生方式</a:t>
            </a:r>
            <a:endParaRPr kumimoji="1" lang="zh-CN" altLang="en-US" dirty="0"/>
          </a:p>
        </p:txBody>
      </p:sp>
      <p:pic>
        <p:nvPicPr>
          <p:cNvPr id="17409" name="Picture 1" descr="age98image182559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1" y="1908313"/>
            <a:ext cx="8305899" cy="20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4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7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5" name="图片 14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内容占位符 2"/>
          <p:cNvSpPr>
            <a:spLocks noGrp="1"/>
          </p:cNvSpPr>
          <p:nvPr>
            <p:ph idx="1"/>
          </p:nvPr>
        </p:nvSpPr>
        <p:spPr>
          <a:xfrm>
            <a:off x="394792" y="980728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np.hamming(20)          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# Hamming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窗口</a:t>
            </a:r>
          </a:p>
          <a:p>
            <a:pPr marL="0" indent="0"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array([ 0.08      ,  0.10492407,  0.17699537,  0.28840385,  0.42707668,</a:t>
            </a:r>
          </a:p>
          <a:p>
            <a:pPr marL="0" indent="0"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0.5779865 ,  0.7247799 ,  0.85154952,  0.94455793,  0.9937262 ,</a:t>
            </a:r>
          </a:p>
          <a:p>
            <a:pPr marL="0" indent="0"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0.9937262 ,  0.94455793,  0.85154952,  0.7247799 ,  0.5779865 ,</a:t>
            </a:r>
          </a:p>
          <a:p>
            <a:pPr marL="0" indent="0"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0.42707668,  0.28840385,  0.17699537,  0.10492407,  0.08      </a:t>
            </a: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])</a:t>
            </a:r>
            <a:endParaRPr lang="zh-CN" altLang="en-US" sz="120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6016" y="93851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汉明窗是使用加权余弦形成的锥度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7" y="2147499"/>
            <a:ext cx="4626563" cy="4017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55" y="2147499"/>
            <a:ext cx="3802360" cy="4354315"/>
          </a:xfrm>
          <a:prstGeom prst="rect">
            <a:avLst/>
          </a:prstGeom>
        </p:spPr>
      </p:pic>
      <p:grpSp>
        <p:nvGrpSpPr>
          <p:cNvPr id="12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3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28432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内容占位符 2"/>
          <p:cNvSpPr>
            <a:spLocks noGrp="1"/>
          </p:cNvSpPr>
          <p:nvPr>
            <p:ph idx="1"/>
          </p:nvPr>
        </p:nvSpPr>
        <p:spPr>
          <a:xfrm>
            <a:off x="323528" y="904743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np.blackman(10)         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# Blackman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窗口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 -1.38777878e-17,   5.08696327e-02,   2.58000502e-01,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6.30000000e-01,   9.51129866e-01,   9.51129866e-01,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6.30000000e-01,   2.58000502e-01,   5.08696327e-02,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-1.38777878e-17])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np.kaiser(12, 5)        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# Kaiser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窗口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array([ 0.03671089,  0.16199525,  0.36683806,  0.61609304,  0.84458838,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0.98167828,  0.98167828,  0.84458838,  0.61609304,  0.36683806,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0.16199525,  0.03671089])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1520" y="341775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latin typeface="Consolas" panose="020B0609020204030204" charset="0"/>
                <a:ea typeface="+mn-ea"/>
              </a:rPr>
              <a:t>&gt;&gt;&gt; x = np.random.standard_normal(size=(3, 4, 2))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array([[[ 0.5218421 , -1.10892934],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[ 2.27295689,  0.9598461 ],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[-0.92229318,  2.25708573],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[ 0.0070173 , -0.30608704]],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endParaRPr lang="zh-CN" altLang="en-US" sz="140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[[ 1.05133704, -0.4094823 ],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[-0.03457527, -2.3034343 ],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[-0.45156185, -1.26174441],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[ 0.59367951, -0.78355627]],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endParaRPr lang="zh-CN" altLang="en-US" sz="140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[[ 0.0424474 , -1.75202307],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[-0.43457619, -0.96445206],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[ 0.28342028,  1.27303125],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[-0.15312326,  2.0399687 ]]])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510336" y="386104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np.diag([1,2,3])            </a:t>
            </a:r>
            <a:r>
              <a:rPr lang="en-US" altLang="zh-CN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对角矩阵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array([[1, 0, 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[0, 2, 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[0, 0, 3]])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np.diag([1,2,3,4])          </a:t>
            </a:r>
            <a:r>
              <a:rPr lang="en-US" altLang="zh-CN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400" smtClean="0">
                <a:latin typeface="Consolas" panose="020B0609020204030204" charset="0"/>
                <a:ea typeface="+mn-ea"/>
                <a:cs typeface="Consolas" panose="020B0609020204030204" charset="0"/>
              </a:rPr>
              <a:t>对角矩阵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array([[1, 0, 0, 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[0, 2, 0, 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[0, 0, 3, 0],</a:t>
            </a:r>
          </a:p>
          <a:p>
            <a:pPr marL="0" indent="0">
              <a:buFont typeface="Arial" charset="0"/>
              <a:buNone/>
            </a:pPr>
            <a:r>
              <a:rPr lang="zh-CN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[0, 0, 0, 4]])</a:t>
            </a:r>
            <a:endParaRPr lang="zh-CN" altLang="en-US" sz="1400" dirty="0"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grpSp>
        <p:nvGrpSpPr>
          <p:cNvPr id="12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3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84961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67845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>
                <a:latin typeface="+mn-lt"/>
                <a:ea typeface="+mn-ea"/>
              </a:rPr>
              <a:t>数组元素访问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 = np.array(([1,2,3],[4,5,6],[7,8,9]))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array([[1, 2, 3],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       [4, 5, 6],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       [7, 8, 9]])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b[0]              # 第0行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array([1, 2, 3])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b[0][0]           # 第0行第0列的元素值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b[0,2]            </a:t>
            </a:r>
            <a:r>
              <a:rPr lang="en-US" altLang="zh-CN" sz="1350" noProof="1">
                <a:latin typeface="Consolas" panose="020B0609020204030204" charset="0"/>
              </a:rPr>
              <a:t># </a:t>
            </a:r>
            <a:r>
              <a:rPr lang="zh-CN" altLang="en-US" sz="1350" noProof="1">
                <a:latin typeface="Consolas" panose="020B0609020204030204" charset="0"/>
              </a:rPr>
              <a:t>第</a:t>
            </a:r>
            <a:r>
              <a:rPr lang="en-US" altLang="zh-CN" sz="1350" noProof="1">
                <a:latin typeface="Consolas" panose="020B0609020204030204" charset="0"/>
              </a:rPr>
              <a:t>0</a:t>
            </a:r>
            <a:r>
              <a:rPr lang="zh-CN" altLang="en-US" sz="1350" noProof="1">
                <a:latin typeface="Consolas" panose="020B0609020204030204" charset="0"/>
              </a:rPr>
              <a:t>行第</a:t>
            </a:r>
            <a:r>
              <a:rPr lang="en-US" altLang="zh-CN" sz="1350" noProof="1">
                <a:latin typeface="Consolas" panose="020B0609020204030204" charset="0"/>
              </a:rPr>
              <a:t>2</a:t>
            </a:r>
            <a:r>
              <a:rPr lang="zh-CN" altLang="en-US" sz="1350" noProof="1">
                <a:latin typeface="Consolas" panose="020B0609020204030204" charset="0"/>
              </a:rPr>
              <a:t>列的元素值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3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b[[0,1]]          </a:t>
            </a:r>
            <a:r>
              <a:rPr lang="en-US" altLang="zh-CN" sz="1350" noProof="1">
                <a:latin typeface="Consolas" panose="020B0609020204030204" charset="0"/>
              </a:rPr>
              <a:t># </a:t>
            </a:r>
            <a:r>
              <a:rPr lang="zh-CN" altLang="en-US" sz="1350" noProof="1">
                <a:latin typeface="Consolas" panose="020B0609020204030204" charset="0"/>
              </a:rPr>
              <a:t>第</a:t>
            </a:r>
            <a:r>
              <a:rPr lang="en-US" altLang="zh-CN" sz="1350" noProof="1">
                <a:latin typeface="Consolas" panose="020B0609020204030204" charset="0"/>
              </a:rPr>
              <a:t>0</a:t>
            </a:r>
            <a:r>
              <a:rPr lang="zh-CN" altLang="en-US" sz="1350" noProof="1">
                <a:latin typeface="Consolas" panose="020B0609020204030204" charset="0"/>
              </a:rPr>
              <a:t>行和第</a:t>
            </a:r>
            <a:r>
              <a:rPr lang="en-US" altLang="zh-CN" sz="1350" noProof="1">
                <a:latin typeface="Consolas" panose="020B0609020204030204" charset="0"/>
              </a:rPr>
              <a:t>1</a:t>
            </a:r>
            <a:r>
              <a:rPr lang="zh-CN" altLang="en-US" sz="1350" noProof="1">
                <a:latin typeface="Consolas" panose="020B0609020204030204" charset="0"/>
              </a:rPr>
              <a:t>行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array([[1, 2, 3],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       [4, 5, 6]])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b[[0,0], [1,2]]   </a:t>
            </a:r>
            <a:r>
              <a:rPr lang="en-US" altLang="zh-CN" sz="1350" noProof="1">
                <a:latin typeface="Consolas" panose="020B0609020204030204" charset="0"/>
              </a:rPr>
              <a:t># </a:t>
            </a:r>
            <a:r>
              <a:rPr lang="zh-CN" altLang="en-US" sz="1350" noProof="1">
                <a:latin typeface="Consolas" panose="020B0609020204030204" charset="0"/>
              </a:rPr>
              <a:t>第</a:t>
            </a:r>
            <a:r>
              <a:rPr lang="en-US" altLang="zh-CN" sz="1350" noProof="1">
                <a:latin typeface="Consolas" panose="020B0609020204030204" charset="0"/>
              </a:rPr>
              <a:t>0</a:t>
            </a:r>
            <a:r>
              <a:rPr lang="zh-CN" altLang="en-US" sz="1350" noProof="1">
                <a:latin typeface="Consolas" panose="020B0609020204030204" charset="0"/>
              </a:rPr>
              <a:t>行第</a:t>
            </a:r>
            <a:r>
              <a:rPr lang="en-US" altLang="zh-CN" sz="1350" noProof="1">
                <a:latin typeface="Consolas" panose="020B0609020204030204" charset="0"/>
              </a:rPr>
              <a:t>1</a:t>
            </a:r>
            <a:r>
              <a:rPr lang="zh-CN" altLang="en-US" sz="1350" noProof="1">
                <a:latin typeface="Consolas" panose="020B0609020204030204" charset="0"/>
              </a:rPr>
              <a:t>列的元素和第</a:t>
            </a:r>
            <a:r>
              <a:rPr lang="en-US" altLang="zh-CN" sz="1350" noProof="1">
                <a:latin typeface="Consolas" panose="020B0609020204030204" charset="0"/>
              </a:rPr>
              <a:t>0</a:t>
            </a:r>
            <a:r>
              <a:rPr lang="zh-CN" altLang="en-US" sz="1350" noProof="1">
                <a:latin typeface="Consolas" panose="020B0609020204030204" charset="0"/>
              </a:rPr>
              <a:t>行第</a:t>
            </a:r>
            <a:r>
              <a:rPr lang="en-US" altLang="zh-CN" sz="1350" noProof="1">
                <a:latin typeface="Consolas" panose="020B0609020204030204" charset="0"/>
              </a:rPr>
              <a:t>2</a:t>
            </a:r>
            <a:r>
              <a:rPr lang="zh-CN" altLang="en-US" sz="1350" noProof="1">
                <a:latin typeface="Consolas" panose="020B0609020204030204" charset="0"/>
              </a:rPr>
              <a:t>列的元素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noProof="1">
                <a:solidFill>
                  <a:srgbClr val="00B0F0"/>
                </a:solidFill>
                <a:latin typeface="Consolas" panose="020B0609020204030204" charset="0"/>
              </a:rPr>
              <a:t>array([2, 3])</a:t>
            </a:r>
            <a:endParaRPr lang="en-US" altLang="zh-CN" sz="1350" noProof="1">
              <a:solidFill>
                <a:srgbClr val="00B0F0"/>
              </a:solidFill>
              <a:latin typeface="Consolas" panose="020B0609020204030204" charset="0"/>
            </a:endParaRPr>
          </a:p>
        </p:txBody>
      </p:sp>
      <p:sp>
        <p:nvSpPr>
          <p:cNvPr id="5" name="文本占位符 10242"/>
          <p:cNvSpPr txBox="1">
            <a:spLocks/>
          </p:cNvSpPr>
          <p:nvPr/>
        </p:nvSpPr>
        <p:spPr bwMode="auto">
          <a:xfrm>
            <a:off x="325810" y="4869160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x =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np.arange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(0,100,10,dtype=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np.floating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)</a:t>
            </a:r>
          </a:p>
          <a:p>
            <a:pPr>
              <a:spcBef>
                <a:spcPts val="60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spcBef>
                <a:spcPts val="600"/>
              </a:spcBef>
              <a:buFont typeface="Arial" charset="0"/>
              <a:buNone/>
            </a:pPr>
            <a:r>
              <a:rPr lang="en-US" altLang="zh-CN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 0.,  10.,  20.,  30.,  40.,  50.,  60.,  70.,  80.,  90.])</a:t>
            </a:r>
          </a:p>
          <a:p>
            <a:pPr>
              <a:spcBef>
                <a:spcPts val="60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x[[1, 3, 5]]          # </a:t>
            </a:r>
            <a:r>
              <a:rPr lang="zh-CN" altLang="en-US" sz="1350" dirty="0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同时访问多个位置上的元素</a:t>
            </a:r>
          </a:p>
          <a:p>
            <a:pPr>
              <a:spcBef>
                <a:spcPts val="60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array([ 10.,  30.,  50.])</a:t>
            </a:r>
            <a:endParaRPr lang="en-US" altLang="zh-CN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5687"/>
      </p:ext>
    </p:extLst>
  </p:cSld>
  <p:clrMapOvr>
    <a:masterClrMapping/>
  </p:clrMapOvr>
  <p:transition spd="slow" advClick="0"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903" y="982486"/>
            <a:ext cx="3364616" cy="445102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Ndarray</a:t>
            </a:r>
            <a:r>
              <a:rPr kumimoji="1" lang="zh-CN" altLang="en-US" dirty="0" smtClean="0"/>
              <a:t>相关操作：索引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8623" y="1650139"/>
            <a:ext cx="82238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sz="1500" dirty="0">
                <a:latin typeface="+mj-ea"/>
                <a:ea typeface="+mj-ea"/>
              </a:rPr>
              <a:t>将数据转为</a:t>
            </a:r>
            <a:r>
              <a:rPr lang="en-US" altLang="zh-CN" sz="1500" dirty="0" err="1">
                <a:latin typeface="+mj-ea"/>
                <a:ea typeface="+mj-ea"/>
              </a:rPr>
              <a:t>ndarray</a:t>
            </a:r>
            <a:r>
              <a:rPr lang="zh-CN" altLang="en-US" sz="1500" dirty="0">
                <a:latin typeface="+mj-ea"/>
                <a:ea typeface="+mj-ea"/>
              </a:rPr>
              <a:t>对象后，会需要按某种方式来抽取数据 </a:t>
            </a:r>
            <a:endParaRPr lang="en-US" altLang="zh-CN" sz="1500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en-US" altLang="zh-CN" sz="1500" dirty="0" err="1">
                <a:latin typeface="+mj-ea"/>
                <a:ea typeface="+mj-ea"/>
              </a:rPr>
              <a:t>ndarray</a:t>
            </a:r>
            <a:r>
              <a:rPr lang="zh-CN" altLang="en-US" sz="1500" dirty="0">
                <a:latin typeface="+mj-ea"/>
                <a:ea typeface="+mj-ea"/>
              </a:rPr>
              <a:t>对象提供了两种索引方式</a:t>
            </a:r>
            <a:r>
              <a:rPr lang="en-US" altLang="zh-CN" sz="1500" dirty="0">
                <a:latin typeface="+mj-ea"/>
                <a:ea typeface="+mj-ea"/>
              </a:rPr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zh-CN" altLang="en-US" sz="1500" dirty="0">
                <a:latin typeface="+mj-ea"/>
                <a:ea typeface="+mj-ea"/>
              </a:rPr>
              <a:t>切片索引</a:t>
            </a:r>
            <a:r>
              <a:rPr lang="en-US" altLang="zh-CN" sz="1500" dirty="0">
                <a:latin typeface="+mj-ea"/>
                <a:ea typeface="+mj-ea"/>
              </a:rPr>
              <a:t>:</a:t>
            </a:r>
            <a:r>
              <a:rPr lang="zh-CN" altLang="en-US" sz="1500" dirty="0">
                <a:latin typeface="+mj-ea"/>
                <a:ea typeface="+mj-ea"/>
              </a:rPr>
              <a:t>切片索引和对列表</a:t>
            </a:r>
            <a:r>
              <a:rPr lang="en-US" altLang="zh-CN" sz="1500" dirty="0">
                <a:latin typeface="+mj-ea"/>
                <a:ea typeface="+mj-ea"/>
              </a:rPr>
              <a:t>list</a:t>
            </a:r>
            <a:r>
              <a:rPr lang="zh-CN" altLang="en-US" sz="1500" dirty="0">
                <a:latin typeface="+mj-ea"/>
                <a:ea typeface="+mj-ea"/>
              </a:rPr>
              <a:t>的切片索引相似，不过由原本 的一维切片变为多维 </a:t>
            </a:r>
          </a:p>
        </p:txBody>
      </p:sp>
      <p:pic>
        <p:nvPicPr>
          <p:cNvPr id="5121" name="Picture 1" descr="age71image1833806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" y="2606041"/>
            <a:ext cx="3963353" cy="16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ge71image183374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606040"/>
            <a:ext cx="4262567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9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409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b="1" dirty="0" smtClean="0"/>
              <a:t>第</a:t>
            </a:r>
            <a:r>
              <a:rPr lang="en-US" altLang="zh-CN" b="1" dirty="0" smtClean="0"/>
              <a:t>8</a:t>
            </a:r>
            <a:r>
              <a:rPr lang="zh-CN" altLang="en-US" dirty="0" smtClean="0"/>
              <a:t>章 数据分析、科学</a:t>
            </a:r>
            <a:r>
              <a:rPr lang="zh-CN" altLang="en-US" dirty="0"/>
              <a:t>计算与可视化</a:t>
            </a:r>
            <a:endParaRPr lang="zh-CN" altLang="en-US" b="1" dirty="0" smtClean="0"/>
          </a:p>
        </p:txBody>
      </p:sp>
      <p:sp>
        <p:nvSpPr>
          <p:cNvPr id="4100" name="灯片编号占位符 2"/>
          <p:cNvSpPr>
            <a:spLocks noGrp="1" noChangeArrowheads="1"/>
          </p:cNvSpPr>
          <p:nvPr>
            <p:ph type="sldNum" sz="quarter" idx="429496729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56DC911D-46DE-485C-8777-064FD0BC3DF5}" type="slidenum">
              <a:rPr lang="zh-CN" altLang="en-US" sz="1200" dirty="0" smtClean="0"/>
              <a:pPr>
                <a:defRPr/>
              </a:pPr>
              <a:t>2</a:t>
            </a:fld>
            <a:endParaRPr lang="zh-CN" altLang="en-US" sz="1200" dirty="0"/>
          </a:p>
        </p:txBody>
      </p:sp>
      <p:grpSp>
        <p:nvGrpSpPr>
          <p:cNvPr id="5" name="组合 107"/>
          <p:cNvGrpSpPr/>
          <p:nvPr/>
        </p:nvGrpSpPr>
        <p:grpSpPr>
          <a:xfrm>
            <a:off x="1331640" y="5733256"/>
            <a:ext cx="4315768" cy="684275"/>
            <a:chOff x="939802" y="5062184"/>
            <a:chExt cx="4315768" cy="684275"/>
          </a:xfrm>
        </p:grpSpPr>
        <p:grpSp>
          <p:nvGrpSpPr>
            <p:cNvPr id="6" name="组合 33"/>
            <p:cNvGrpSpPr/>
            <p:nvPr/>
          </p:nvGrpSpPr>
          <p:grpSpPr>
            <a:xfrm>
              <a:off x="939802" y="5098728"/>
              <a:ext cx="813499" cy="647731"/>
              <a:chOff x="6068613" y="2138334"/>
              <a:chExt cx="412166" cy="34846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6068613" y="2138334"/>
                <a:ext cx="412166" cy="34846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69F1E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KSO_Shape"/>
              <p:cNvSpPr>
                <a:spLocks/>
              </p:cNvSpPr>
              <p:nvPr/>
            </p:nvSpPr>
            <p:spPr bwMode="auto">
              <a:xfrm>
                <a:off x="6173883" y="2206208"/>
                <a:ext cx="232088" cy="197274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3600" b="1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011810" y="5062184"/>
              <a:ext cx="4243760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 8.7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本章小结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88924" y="980728"/>
            <a:ext cx="4231148" cy="684042"/>
            <a:chOff x="696233" y="1326432"/>
            <a:chExt cx="4231148" cy="684042"/>
          </a:xfrm>
        </p:grpSpPr>
        <p:sp>
          <p:nvSpPr>
            <p:cNvPr id="11" name="TextBox 6"/>
            <p:cNvSpPr txBox="1">
              <a:spLocks noChangeArrowheads="1"/>
            </p:cNvSpPr>
            <p:nvPr/>
          </p:nvSpPr>
          <p:spPr bwMode="auto">
            <a:xfrm>
              <a:off x="6962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13" name="图片 12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  <p:grpSp>
        <p:nvGrpSpPr>
          <p:cNvPr id="14" name="组合 114"/>
          <p:cNvGrpSpPr/>
          <p:nvPr/>
        </p:nvGrpSpPr>
        <p:grpSpPr>
          <a:xfrm>
            <a:off x="179512" y="1772816"/>
            <a:ext cx="6912768" cy="1203511"/>
            <a:chOff x="-165923" y="3380765"/>
            <a:chExt cx="6912768" cy="1203511"/>
          </a:xfrm>
        </p:grpSpPr>
        <p:grpSp>
          <p:nvGrpSpPr>
            <p:cNvPr id="15" name="组合 105"/>
            <p:cNvGrpSpPr/>
            <p:nvPr/>
          </p:nvGrpSpPr>
          <p:grpSpPr>
            <a:xfrm>
              <a:off x="-165923" y="3380765"/>
              <a:ext cx="6912768" cy="1203511"/>
              <a:chOff x="-165923" y="3380765"/>
              <a:chExt cx="6912768" cy="1203511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8" name="TextBox 6"/>
              <p:cNvSpPr txBox="1">
                <a:spLocks noChangeArrowheads="1"/>
              </p:cNvSpPr>
              <p:nvPr/>
            </p:nvSpPr>
            <p:spPr bwMode="auto">
              <a:xfrm>
                <a:off x="-165923" y="3383972"/>
                <a:ext cx="6912768" cy="1200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  <a:p>
                <a:pPr marL="0" lvl="1" algn="ctr"/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6" name="图片 15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  <p:grpSp>
        <p:nvGrpSpPr>
          <p:cNvPr id="19" name="组合 67"/>
          <p:cNvGrpSpPr/>
          <p:nvPr/>
        </p:nvGrpSpPr>
        <p:grpSpPr>
          <a:xfrm>
            <a:off x="1259632" y="2492896"/>
            <a:ext cx="8928992" cy="727935"/>
            <a:chOff x="936625" y="4149796"/>
            <a:chExt cx="8928992" cy="727935"/>
          </a:xfrm>
        </p:grpSpPr>
        <p:grpSp>
          <p:nvGrpSpPr>
            <p:cNvPr id="20" name="组合 106"/>
            <p:cNvGrpSpPr/>
            <p:nvPr/>
          </p:nvGrpSpPr>
          <p:grpSpPr>
            <a:xfrm>
              <a:off x="936625" y="4149796"/>
              <a:ext cx="8928992" cy="727935"/>
              <a:chOff x="927100" y="4149796"/>
              <a:chExt cx="8928992" cy="727935"/>
            </a:xfrm>
          </p:grpSpPr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890780" y="4149796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21" name="图片 20" descr="无标题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grpSp>
        <p:nvGrpSpPr>
          <p:cNvPr id="24" name="组合 109"/>
          <p:cNvGrpSpPr/>
          <p:nvPr/>
        </p:nvGrpSpPr>
        <p:grpSpPr>
          <a:xfrm>
            <a:off x="1187624" y="3356992"/>
            <a:ext cx="5472608" cy="1754302"/>
            <a:chOff x="864619" y="4599564"/>
            <a:chExt cx="5472608" cy="175430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26" name="图片 25" descr="u=714968970,2342735455&amp;fm=27&amp;gp=0.jpg"/>
            <p:cNvPicPr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27" name="TextBox 6"/>
            <p:cNvSpPr txBox="1">
              <a:spLocks noChangeArrowheads="1"/>
            </p:cNvSpPr>
            <p:nvPr/>
          </p:nvSpPr>
          <p:spPr bwMode="auto">
            <a:xfrm>
              <a:off x="864619" y="4599564"/>
              <a:ext cx="5472608" cy="1754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 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  <a:p>
              <a:pPr marL="0" lvl="1" algn="ctr"/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  <a:p>
              <a:pPr marL="0" lvl="1" algn="ctr"/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36512" y="4149078"/>
            <a:ext cx="7272808" cy="728389"/>
            <a:chOff x="-366217" y="5026751"/>
            <a:chExt cx="7337768" cy="663169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-366217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-252536" y="4983576"/>
            <a:ext cx="8064895" cy="677666"/>
            <a:chOff x="-688475" y="5191294"/>
            <a:chExt cx="7919582" cy="487895"/>
          </a:xfrm>
        </p:grpSpPr>
        <p:grpSp>
          <p:nvGrpSpPr>
            <p:cNvPr id="33" name="组合 32"/>
            <p:cNvGrpSpPr/>
            <p:nvPr/>
          </p:nvGrpSpPr>
          <p:grpSpPr>
            <a:xfrm>
              <a:off x="-688475" y="5191294"/>
              <a:ext cx="7919582" cy="487895"/>
              <a:chOff x="-793451" y="5828963"/>
              <a:chExt cx="8626056" cy="638887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881239" y="5828963"/>
                <a:ext cx="921831" cy="63888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80800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36" name="TextBox 6"/>
              <p:cNvSpPr txBox="1">
                <a:spLocks noChangeArrowheads="1"/>
              </p:cNvSpPr>
              <p:nvPr/>
            </p:nvSpPr>
            <p:spPr bwMode="auto">
              <a:xfrm>
                <a:off x="-793451" y="5848679"/>
                <a:ext cx="8626056" cy="609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8.6 Statistics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23" y="5261893"/>
              <a:ext cx="375393" cy="32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52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335" y="1056107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335" y="1726872"/>
            <a:ext cx="4440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索引后还可以直接对应该位置重新赋值 </a:t>
            </a:r>
          </a:p>
        </p:txBody>
      </p:sp>
      <p:pic>
        <p:nvPicPr>
          <p:cNvPr id="6145" name="Picture 1" descr="age72image1811638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0" y="2102429"/>
            <a:ext cx="4862919" cy="13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4347" y="3493306"/>
            <a:ext cx="38638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sz="1500" dirty="0">
                <a:latin typeface="+mj-ea"/>
                <a:ea typeface="+mj-ea"/>
              </a:rPr>
              <a:t>可通过</a:t>
            </a:r>
            <a:r>
              <a:rPr lang="en-US" altLang="zh-CN" sz="1500" dirty="0">
                <a:latin typeface="+mj-ea"/>
                <a:ea typeface="+mj-ea"/>
              </a:rPr>
              <a:t>shape</a:t>
            </a:r>
            <a:r>
              <a:rPr lang="zh-CN" altLang="en-US" sz="1500" dirty="0">
                <a:latin typeface="+mj-ea"/>
                <a:ea typeface="+mj-ea"/>
              </a:rPr>
              <a:t>属性得到数组的行数和列数 </a:t>
            </a:r>
          </a:p>
        </p:txBody>
      </p:sp>
      <p:pic>
        <p:nvPicPr>
          <p:cNvPr id="6146" name="Picture 2" descr="age72image1811492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1" y="3958888"/>
            <a:ext cx="4959905" cy="11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3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7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pic>
        <p:nvPicPr>
          <p:cNvPr id="7169" name="Picture 1" descr="age73image1834430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00225"/>
            <a:ext cx="6674186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0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343" y="1052736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切片索引</a:t>
            </a:r>
            <a:endParaRPr kumimoji="1" lang="zh-CN" altLang="en-US" dirty="0"/>
          </a:p>
        </p:txBody>
      </p:sp>
      <p:pic>
        <p:nvPicPr>
          <p:cNvPr id="8193" name="Picture 1" descr="age74image1826300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97355"/>
            <a:ext cx="7418861" cy="32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0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0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029073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布尔值索引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2920" y="1626432"/>
            <a:ext cx="7855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通过添加条件判断数组中每个值的真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假转为布尔值再对原数组进行索 引，为真 </a:t>
            </a:r>
            <a:r>
              <a:rPr lang="en-US" altLang="zh-CN" dirty="0">
                <a:latin typeface="+mj-ea"/>
                <a:ea typeface="+mj-ea"/>
              </a:rPr>
              <a:t>True </a:t>
            </a:r>
            <a:r>
              <a:rPr lang="zh-CN" altLang="en-US" dirty="0">
                <a:latin typeface="+mj-ea"/>
                <a:ea typeface="+mj-ea"/>
              </a:rPr>
              <a:t>时会被抽取出来 </a:t>
            </a:r>
          </a:p>
        </p:txBody>
      </p:sp>
      <p:pic>
        <p:nvPicPr>
          <p:cNvPr id="9217" name="Picture 1" descr="age75image183347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" y="2451735"/>
            <a:ext cx="6956069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0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文本占位符 19458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切片操作</a:t>
            </a:r>
          </a:p>
          <a:p>
            <a:pPr>
              <a:spcBef>
                <a:spcPts val="60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 = np.arange(10)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7, 8, 9])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a[::-1]                           # 反向切片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array([9, 8, 7, 6, 5, 4, 3, 2, 1, 0])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a[::2]                            # 隔一个取一个元素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2, 4, 6, 8])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a[:5]                             # 前5个元素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4])</a:t>
            </a:r>
          </a:p>
        </p:txBody>
      </p:sp>
      <p:grpSp>
        <p:nvGrpSpPr>
          <p:cNvPr id="4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712828"/>
      </p:ext>
    </p:extLst>
  </p:cSld>
  <p:clrMapOvr>
    <a:masterClrMapping/>
  </p:clrMapOvr>
  <p:transition spd="slow" advClick="0"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文本占位符 2048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 = np.arange(25)     # 创建数组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c.shape = 5,5         # 修改数组大小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array([[ 0,  1,  2,  3,  4],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[ 5,  6,  7,  8,  9],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[10, 11, 12, 13, 14],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[15, 16, 17, 18, 19],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[20, 21, 22, 23, 24]])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c[0, 2:5]             # 第0行中下标[2,5)之间的元素值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array([2, 3, 4])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c[1]                  # 第0行所有元素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array([5, 6, 7, 8, 9])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c[2:5, 2:5]           # 行下标和列下标都介于[2,5)之间的元素值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array([[12, 13, 14],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[17, 18, 19],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[22, 23, 24]])</a:t>
            </a:r>
          </a:p>
        </p:txBody>
      </p:sp>
      <p:grpSp>
        <p:nvGrpSpPr>
          <p:cNvPr id="4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84501"/>
      </p:ext>
    </p:extLst>
  </p:cSld>
  <p:clrMapOvr>
    <a:masterClrMapping/>
  </p:clrMapOvr>
  <p:transition spd="slow" advClick="0">
    <p:pull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charset="0"/>
              <a:buChar char="n"/>
            </a:pPr>
            <a:r>
              <a:rPr lang="zh-CN" altLang="en-US" sz="2400" strike="noStrike" noProof="1">
                <a:latin typeface="Consolas" panose="020B0609020204030204" charset="0"/>
              </a:rPr>
              <a:t>数组切分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np.split(np.array(range(10)), 2)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[array([0, 1, 2, 3, 4]), array([5, 6, 7, 8, 9])]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</a:t>
            </a:r>
            <a:r>
              <a:rPr lang="zh-CN" altLang="en-US" sz="1600" strike="noStrike" noProof="1">
                <a:solidFill>
                  <a:srgbClr val="FF0000"/>
                </a:solidFill>
                <a:latin typeface="Consolas" panose="020B0609020204030204" charset="0"/>
              </a:rPr>
              <a:t>split</a:t>
            </a:r>
            <a:r>
              <a:rPr lang="zh-CN" altLang="en-US" sz="1600" strike="noStrike" noProof="1">
                <a:latin typeface="Consolas" panose="020B0609020204030204" charset="0"/>
              </a:rPr>
              <a:t>(np.array(range(12)), 3)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[array([0, 1, 2, 3]), array([4, 5, 6, 7]), array([ 8,  9, 10, 11])]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latin typeface="Consolas" panose="020B0609020204030204" charset="0"/>
              </a:rPr>
              <a:t>&gt;&gt;&gt; np.split(np.array(range(16)).reshape((4,4)), 2)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[array([[0, 1, 2, 3],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       [4, 5, 6, 7]]), array([[ 8,  9, 10, 11],</a:t>
            </a:r>
          </a:p>
          <a:p>
            <a:pPr marL="0" indent="0" fontAlgn="base">
              <a:buNone/>
            </a:pPr>
            <a:r>
              <a:rPr lang="zh-CN" altLang="en-US" sz="1600" strike="noStrike" noProof="1">
                <a:solidFill>
                  <a:srgbClr val="00B0F0"/>
                </a:solidFill>
                <a:latin typeface="Consolas" panose="020B0609020204030204" charset="0"/>
              </a:rPr>
              <a:t>       [12, 13, 14, 15]])]</a:t>
            </a:r>
          </a:p>
        </p:txBody>
      </p:sp>
      <p:grpSp>
        <p:nvGrpSpPr>
          <p:cNvPr id="4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6687"/>
      </p:ext>
    </p:extLst>
  </p:cSld>
  <p:clrMapOvr>
    <a:masterClrMapping/>
  </p:clrMapOvr>
  <p:transition spd="slow" advClick="0">
    <p:pull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占位符 18434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678451"/>
          </a:xfrm>
        </p:spPr>
        <p:txBody>
          <a:bodyPr anchor="t"/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改变数组大小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 = np.arange(1, 11, 1)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4, 5, 6, 7, 8, 9, 10])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a.shape = 2, 5                         # 改为2行5列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array([[ 1,  2,  3,  4,  5],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[ 6,  7,  8,  9, 10]])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a.shape = 5, -1                        # -1表示自动计算</a:t>
            </a:r>
            <a:r>
              <a:rPr lang="zh-CN" altLang="en-US" sz="1200" dirty="0">
                <a:latin typeface="Consolas" panose="020B0609020204030204" charset="0"/>
                <a:ea typeface="+mn-ea"/>
              </a:rPr>
              <a:t>，原地修改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array([[ 1,  2],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[ 3,  4],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[ 5,  6],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[ 7,  8],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[ 9, 10]])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b = a.reshape(2,5)                     # reshape()方法返回新数组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&gt;&gt;&gt; b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array([[ 1,  2,  3,  4,  5],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[ 6,  7,  8,  9, 10]])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48866" y="479715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 = np.array(range(5))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x.reshape((1,  10)) 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不能修改数组总大小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FF0000"/>
                </a:solidFill>
                <a:latin typeface="Consolas" panose="020B0609020204030204" charset="0"/>
                <a:ea typeface="+mn-ea"/>
              </a:rPr>
              <a:t>Traceback (most recent call last):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FF0000"/>
                </a:solidFill>
                <a:latin typeface="Consolas" panose="020B0609020204030204" charset="0"/>
                <a:ea typeface="+mn-ea"/>
              </a:rPr>
              <a:t>  File "&lt;pyshell#100&gt;", line 1, in &lt;module&gt;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FF0000"/>
                </a:solidFill>
                <a:latin typeface="Consolas" panose="020B0609020204030204" charset="0"/>
                <a:ea typeface="+mn-ea"/>
              </a:rPr>
              <a:t>    x.reshape((1,  10))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FF0000"/>
                </a:solidFill>
                <a:latin typeface="Consolas" panose="020B0609020204030204" charset="0"/>
                <a:ea typeface="+mn-ea"/>
              </a:rPr>
              <a:t>ValueError: total size of new array must be unchanged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x.resize((1,10))    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resize()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可以改变总大小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array([[0, 1, 2, 3, 4, 0, 0, 0, 0, 0]])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01836"/>
      </p:ext>
    </p:extLst>
  </p:cSld>
  <p:clrMapOvr>
    <a:masterClrMapping/>
  </p:clrMapOvr>
  <p:transition spd="slow" advClick="0">
    <p:pull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93" y="967447"/>
            <a:ext cx="3364616" cy="445102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</a:t>
            </a:r>
            <a:r>
              <a:rPr kumimoji="1" lang="zh-CN" altLang="en-US" dirty="0" smtClean="0">
                <a:latin typeface="+mj-ea"/>
              </a:rPr>
              <a:t>：拼接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144" y="1556401"/>
            <a:ext cx="7858125" cy="1114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144" y="31052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 err="1">
                <a:latin typeface="+mj-ea"/>
                <a:ea typeface="+mj-ea"/>
              </a:rPr>
              <a:t>vstack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沿纵轴拼接</a:t>
            </a:r>
            <a:endParaRPr lang="en-US" altLang="zh-CN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 err="1">
                <a:latin typeface="+mj-ea"/>
                <a:ea typeface="+mj-ea"/>
              </a:rPr>
              <a:t>hstack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沿横轴拼接</a:t>
            </a:r>
            <a:endParaRPr lang="en-US" altLang="zh-CN" dirty="0">
              <a:latin typeface="+mj-ea"/>
              <a:ea typeface="+mj-ea"/>
            </a:endParaRPr>
          </a:p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通过 </a:t>
            </a:r>
            <a:r>
              <a:rPr lang="en-US" altLang="zh-CN" dirty="0">
                <a:latin typeface="+mj-ea"/>
                <a:ea typeface="+mj-ea"/>
              </a:rPr>
              <a:t>concatenate </a:t>
            </a:r>
            <a:r>
              <a:rPr lang="zh-CN" altLang="en-US" dirty="0">
                <a:latin typeface="+mj-ea"/>
                <a:ea typeface="+mj-ea"/>
              </a:rPr>
              <a:t>进行拼接 </a:t>
            </a:r>
          </a:p>
        </p:txBody>
      </p:sp>
      <p:pic>
        <p:nvPicPr>
          <p:cNvPr id="12289" name="Picture 1" descr="age80image1825489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68" y="2670826"/>
            <a:ext cx="5041945" cy="26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4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832" y="992199"/>
            <a:ext cx="4588070" cy="333827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</a:t>
            </a:r>
            <a:r>
              <a:rPr kumimoji="1" lang="zh-CN" altLang="en-US" dirty="0" smtClean="0">
                <a:latin typeface="+mj-ea"/>
              </a:rPr>
              <a:t>：转置，翻转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26" y="1591847"/>
            <a:ext cx="7867650" cy="1133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5926" y="2725322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转置</a:t>
            </a:r>
            <a:r>
              <a:rPr lang="en-US" altLang="zh-CN" dirty="0">
                <a:latin typeface="+mj-ea"/>
                <a:ea typeface="+mj-ea"/>
              </a:rPr>
              <a:t>: transpose </a:t>
            </a:r>
            <a:r>
              <a:rPr lang="zh-CN" altLang="en-US" dirty="0">
                <a:latin typeface="+mj-ea"/>
                <a:ea typeface="+mj-ea"/>
              </a:rPr>
              <a:t>方法、在数组后加 </a:t>
            </a:r>
            <a:r>
              <a:rPr lang="en-US" altLang="zh-CN" dirty="0">
                <a:latin typeface="+mj-ea"/>
                <a:ea typeface="+mj-ea"/>
              </a:rPr>
              <a:t>.T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3313" name="Picture 1" descr="age81image1832480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92" y="3071571"/>
            <a:ext cx="5550392" cy="23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1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864" y="1125876"/>
            <a:ext cx="3364616" cy="445102"/>
          </a:xfrm>
        </p:spPr>
        <p:txBody>
          <a:bodyPr/>
          <a:lstStyle/>
          <a:p>
            <a:r>
              <a:rPr kumimoji="1" lang="en-US" altLang="zh-CN" dirty="0" smtClean="0">
                <a:latin typeface="+mj-ea"/>
              </a:rPr>
              <a:t>Python</a:t>
            </a:r>
            <a:r>
              <a:rPr kumimoji="1" lang="zh-CN" altLang="en-US" dirty="0" smtClean="0"/>
              <a:t>科学计算生态圈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5767" y="1846303"/>
            <a:ext cx="32604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altLang="zh-CN" dirty="0">
                <a:latin typeface="MicrosoftYaHeiLight" charset="-122"/>
              </a:rPr>
              <a:t>Python</a:t>
            </a:r>
            <a:r>
              <a:rPr lang="zh-CN" altLang="en-US" dirty="0">
                <a:latin typeface="MicrosoftYaHeiLight" charset="-122"/>
              </a:rPr>
              <a:t>在科学计算方面有很多不断改良的 库，结合其在通用编程方面的强大实力， 使其在数据处理、交互探索性计算以及数 据可视化方面深受广大编程者的喜爱 </a:t>
            </a:r>
            <a:endParaRPr lang="en-US" altLang="zh-CN" dirty="0" smtClean="0">
              <a:latin typeface="MicrosoftYaHeiLight" charset="-122"/>
            </a:endParaRPr>
          </a:p>
          <a:p>
            <a:pPr marL="214313" indent="-214313">
              <a:buFont typeface="Wingdings" charset="2"/>
              <a:buChar char="Ø"/>
            </a:pPr>
            <a:endParaRPr lang="zh-CN" altLang="en-US" dirty="0">
              <a:latin typeface="ArialMT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altLang="zh-CN" dirty="0">
                <a:latin typeface="MicrosoftYaHeiLight" charset="-122"/>
              </a:rPr>
              <a:t>Python</a:t>
            </a:r>
            <a:r>
              <a:rPr lang="zh-CN" altLang="en-US" dirty="0">
                <a:latin typeface="MicrosoftYaHeiLight" charset="-122"/>
              </a:rPr>
              <a:t>有着一个强大的科学计算生态圈， 已经完全可以媲美</a:t>
            </a:r>
            <a:r>
              <a:rPr lang="en-US" altLang="zh-CN" dirty="0">
                <a:latin typeface="MicrosoftYaHeiLight" charset="-122"/>
              </a:rPr>
              <a:t>MATLAB</a:t>
            </a:r>
            <a:r>
              <a:rPr lang="zh-CN" altLang="en-US" dirty="0">
                <a:latin typeface="MicrosoftYaHeiLight" charset="-122"/>
              </a:rPr>
              <a:t>、</a:t>
            </a:r>
            <a:r>
              <a:rPr lang="en-US" altLang="zh-CN" dirty="0">
                <a:latin typeface="MicrosoftYaHeiLight" charset="-122"/>
              </a:rPr>
              <a:t>R</a:t>
            </a:r>
            <a:r>
              <a:rPr lang="zh-CN" altLang="en-US" dirty="0">
                <a:latin typeface="MicrosoftYaHeiLight" charset="-122"/>
              </a:rPr>
              <a:t>等特定编程 语言</a:t>
            </a:r>
            <a:r>
              <a:rPr lang="en-US" altLang="zh-CN" dirty="0">
                <a:latin typeface="MicrosoftYaHeiLight" charset="-122"/>
              </a:rPr>
              <a:t>/</a:t>
            </a:r>
            <a:r>
              <a:rPr lang="zh-CN" altLang="en-US" dirty="0">
                <a:latin typeface="MicrosoftYaHeiLight" charset="-122"/>
              </a:rPr>
              <a:t>工具 </a:t>
            </a:r>
            <a:endParaRPr lang="zh-CN" altLang="en-US" dirty="0">
              <a:effectLst/>
              <a:latin typeface="ArialMT" charset="0"/>
            </a:endParaRPr>
          </a:p>
        </p:txBody>
      </p:sp>
      <p:pic>
        <p:nvPicPr>
          <p:cNvPr id="1025" name="Picture 1" descr="age67image183497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1553788"/>
            <a:ext cx="5024302" cy="34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9" name="图片 8" descr="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7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占位符 9218"/>
          <p:cNvSpPr>
            <a:spLocks noGrp="1"/>
          </p:cNvSpPr>
          <p:nvPr>
            <p:ph idx="1"/>
          </p:nvPr>
        </p:nvSpPr>
        <p:spPr>
          <a:xfrm>
            <a:off x="428675" y="1052736"/>
            <a:ext cx="8229600" cy="4678451"/>
          </a:xfrm>
        </p:spPr>
        <p:txBody>
          <a:bodyPr anchor="t"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转置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 = np.array(([1, 2, 3], [4, 5, 6], [7, 8, 9]))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array([[1, 2, 3],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[4, 5, 6],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[7, 8, 9]])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b.T                           # 转置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array([[1, 4, 7],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[2, 5, 8],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[3, 6, 9]])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 = np.array((1, 2, 3, 4))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a.T                           # 一维数组转置以后和原来是一样的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4])</a:t>
            </a:r>
          </a:p>
        </p:txBody>
      </p:sp>
      <p:grpSp>
        <p:nvGrpSpPr>
          <p:cNvPr id="4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925864"/>
      </p:ext>
    </p:extLst>
  </p:cSld>
  <p:clrMapOvr>
    <a:masterClrMapping/>
  </p:clrMapOvr>
  <p:transition spd="slow" advClick="0">
    <p:pull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832" y="992199"/>
            <a:ext cx="4509371" cy="333827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Ndarray</a:t>
            </a:r>
            <a:r>
              <a:rPr kumimoji="1" lang="zh-CN" altLang="en-US" dirty="0">
                <a:latin typeface="+mj-ea"/>
              </a:rPr>
              <a:t>相关操作：转置，翻转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797" y="1607461"/>
            <a:ext cx="6628931" cy="8822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8710" y="2598039"/>
            <a:ext cx="490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翻转</a:t>
            </a:r>
            <a:r>
              <a:rPr lang="en-US" altLang="zh-CN" dirty="0">
                <a:latin typeface="+mj-ea"/>
                <a:ea typeface="+mj-ea"/>
              </a:rPr>
              <a:t>: </a:t>
            </a:r>
            <a:r>
              <a:rPr lang="en-US" altLang="zh-CN" dirty="0" err="1">
                <a:latin typeface="+mj-ea"/>
                <a:ea typeface="+mj-ea"/>
              </a:rPr>
              <a:t>fliplr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左右翻转、</a:t>
            </a:r>
            <a:r>
              <a:rPr lang="en-US" altLang="zh-CN" dirty="0" err="1">
                <a:latin typeface="+mj-ea"/>
                <a:ea typeface="+mj-ea"/>
              </a:rPr>
              <a:t>flipud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上下翻转 </a:t>
            </a:r>
          </a:p>
        </p:txBody>
      </p:sp>
      <p:pic>
        <p:nvPicPr>
          <p:cNvPr id="14337" name="Picture 1" descr="age82image1822545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2" y="3011523"/>
            <a:ext cx="5253857" cy="25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noProof="1"/>
              <a:t>改变数组元素值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 = np.arange(8)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1, 2, 3, 4, 5, 6, 7])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np.append(x, 8) </a:t>
            </a:r>
            <a:r>
              <a:rPr lang="en-US" altLang="zh-CN" sz="1400" noProof="1" smtClean="0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返回新数组，增加元素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1, 2, 3, 4, 5, 6, 7, 8])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np.append(x, [9,10])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1, 2, 3, 4, 5, 6, 7, 9, 10])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                </a:t>
            </a:r>
            <a:r>
              <a:rPr lang="en-US" altLang="zh-CN" sz="1400" noProof="1" smtClean="0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不影响原来的数组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1, 2, 3, 4, 5, 6, 7])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x[3] = 8        </a:t>
            </a:r>
            <a:r>
              <a:rPr lang="zh-CN" altLang="en-US" sz="1400" noProof="1" smtClean="0">
                <a:latin typeface="Consolas" panose="020B0609020204030204" charset="0"/>
              </a:rPr>
              <a:t> </a:t>
            </a:r>
            <a:r>
              <a:rPr lang="en-US" altLang="zh-CN" sz="1400" noProof="1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原地修改元素值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1, 2, 8, 4, 5, 6, 7])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np.insert(x, 1, 8) </a:t>
            </a:r>
            <a:r>
              <a:rPr lang="en-US" altLang="zh-CN" sz="1400" noProof="1" smtClean="0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返回新数组，插入元素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array([0, 8, 1, 2, 8, 4, 5, 6, 7])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932040" y="112474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zh-CN" altLang="en-US" sz="1200" b="1" dirty="0" smtClean="0">
                <a:solidFill>
                  <a:srgbClr val="0000FF"/>
                </a:solidFill>
                <a:latin typeface="Consolas" panose="020B0609020204030204" charset="0"/>
                <a:ea typeface="+mn-ea"/>
              </a:rPr>
              <a:t>x.put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(0, 9)       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修改指定位置上的元素值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</a:t>
            </a:r>
            <a:endParaRPr lang="zh-CN" altLang="en-US" sz="1200" dirty="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array([9, 1, 2, 8, 4, 5, 6, 7])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 = np.arange(8)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np.append(x, 8)   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返回新数组，增加元素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7, 8])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np.append(x, [9,10])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7, 9, 10])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                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不影响原来的数组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5, 6, 7])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x[3] = 8         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原地修改元素值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8, 4, 5, 6, 7])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latin typeface="Consolas" panose="020B0609020204030204" charset="0"/>
                <a:ea typeface="+mn-ea"/>
              </a:rPr>
              <a:t>&gt;&gt;&gt; np.insert(x, 1, 8)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200" dirty="0" smtClean="0">
                <a:latin typeface="Consolas" panose="020B0609020204030204" charset="0"/>
                <a:ea typeface="+mn-ea"/>
              </a:rPr>
              <a:t>返回新数组，插入元素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8, 1, 2, 8, 4, 5, 6, 7])</a:t>
            </a:r>
            <a:endParaRPr lang="zh-CN" altLang="en-US" sz="12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51520" y="436510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x[1:, 1:] = [1,2]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array([[1, 2, 4],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[4, 1, 2],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[7, 1, 2]])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x[1:, 1:] = [[1,2],[3,4]]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array([[1, 2, 4],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[4, 1, 2],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[7, 3, 4]])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7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8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9" name="图片 8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030245"/>
      </p:ext>
    </p:extLst>
  </p:cSld>
  <p:clrMapOvr>
    <a:masterClrMapping/>
  </p:clrMapOvr>
  <p:transition spd="slow" advClick="0">
    <p:pull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占位符 8194"/>
          <p:cNvSpPr>
            <a:spLocks noGrp="1"/>
          </p:cNvSpPr>
          <p:nvPr>
            <p:ph idx="1"/>
          </p:nvPr>
        </p:nvSpPr>
        <p:spPr>
          <a:xfrm>
            <a:off x="428278" y="908720"/>
            <a:ext cx="7149465" cy="3395345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lt"/>
                <a:ea typeface="+mn-ea"/>
              </a:rPr>
              <a:t>数组与数值的运算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= np.array((1, 2, 3, 4, 5))    # 创建数组对象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4, 5])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* 2                            # 数组与数值相乘，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返回新数组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array([ 2, 4, 6, 8, 10])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/ 2                            # 数组与数值相除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array([ 0.5, 1. , 1.5, 2. , 2.5])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// 2                           # 数组与数值整除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1, 2, 2], dtype=int32)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** 3                           # 幂运算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8, 27, 64, 125], dtype=int32)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+ 2                            # 数组与数值相加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array([3, 4, 5, 6, 7])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% 3                            # 余数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0, 1, 2], dtype=int32)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28278" y="472514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2 ** x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array([2, 4, 8, 16, 32], dtype=int32)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2 / x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array([2. ,1. ,0.66666667, 0.5, 0.4])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63 // x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array([63, 31, 21, 15, 12], dtype=int32)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414783"/>
      </p:ext>
    </p:extLst>
  </p:cSld>
  <p:clrMapOvr>
    <a:masterClrMapping/>
  </p:clrMapOvr>
  <p:transition spd="slow" advClick="0">
    <p:pull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678451"/>
          </a:xfrm>
        </p:spPr>
        <p:txBody>
          <a:bodyPr anchor="t"/>
          <a:lstStyle/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ea typeface="宋体" panose="02010600030101010101" pitchFamily="2" charset="-122"/>
              </a:rPr>
              <a:t>对位</a:t>
            </a:r>
            <a:r>
              <a:rPr lang="zh-CN" altLang="en-US" sz="2400" b="1" noProof="1" smtClean="0">
                <a:ea typeface="宋体" panose="02010600030101010101" pitchFamily="2" charset="-122"/>
              </a:rPr>
              <a:t>运算</a:t>
            </a:r>
            <a:endParaRPr lang="zh-CN" altLang="en-US" sz="2400" b="1" noProof="1">
              <a:ea typeface="宋体" panose="02010600030101010101" pitchFamily="2" charset="-122"/>
            </a:endParaRPr>
          </a:p>
          <a:p>
            <a:pPr fontAlgn="base"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a = np.array((1, 2, 3))</a:t>
            </a:r>
          </a:p>
          <a:p>
            <a:pPr fontAlgn="base"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b = np.array(([1, 2, 3], [4, 5, 6</a:t>
            </a:r>
            <a:r>
              <a:rPr lang="en-US" altLang="x-none" sz="1350" noProof="1" smtClean="0">
                <a:latin typeface="Consolas" panose="020B0609020204030204" charset="0"/>
              </a:rPr>
              <a:t>],</a:t>
            </a:r>
            <a:r>
              <a:rPr lang="en-US" altLang="x-none" sz="1350" noProof="1">
                <a:latin typeface="Consolas" panose="020B0609020204030204" charset="0"/>
              </a:rPr>
              <a:t>\</a:t>
            </a:r>
            <a:endParaRPr lang="en-US" altLang="zh-CN" sz="1350" noProof="1" smtClean="0">
              <a:latin typeface="Consolas" panose="020B0609020204030204" charset="0"/>
            </a:endParaRPr>
          </a:p>
          <a:p>
            <a:pPr fontAlgn="base">
              <a:buNone/>
            </a:pPr>
            <a:r>
              <a:rPr lang="en-US" altLang="x-none" sz="1350" noProof="1" smtClean="0">
                <a:latin typeface="Consolas" panose="020B0609020204030204" charset="0"/>
              </a:rPr>
              <a:t> </a:t>
            </a:r>
            <a:r>
              <a:rPr lang="en-US" altLang="x-none" sz="1350" noProof="1">
                <a:latin typeface="Consolas" panose="020B0609020204030204" charset="0"/>
              </a:rPr>
              <a:t>[7, 8, 9]))</a:t>
            </a:r>
          </a:p>
          <a:p>
            <a:pPr fontAlgn="base"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 = a * b </a:t>
            </a:r>
            <a:r>
              <a:rPr lang="en-US" altLang="x-none" sz="1350" noProof="1" smtClean="0">
                <a:latin typeface="Consolas" panose="020B0609020204030204" charset="0"/>
              </a:rPr>
              <a:t># </a:t>
            </a:r>
            <a:r>
              <a:rPr lang="en-US" altLang="x-none" sz="1350" noProof="1">
                <a:latin typeface="Consolas" panose="020B0609020204030204" charset="0"/>
              </a:rPr>
              <a:t>数组与数组相乘</a:t>
            </a:r>
          </a:p>
          <a:p>
            <a:pPr fontAlgn="base"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      </a:t>
            </a:r>
            <a:r>
              <a:rPr lang="en-US" altLang="x-none" sz="1350" noProof="1" smtClean="0">
                <a:latin typeface="Consolas" panose="020B0609020204030204" charset="0"/>
              </a:rPr>
              <a:t>   # </a:t>
            </a:r>
            <a:r>
              <a:rPr lang="en-US" altLang="x-none" sz="1350" noProof="1">
                <a:latin typeface="Consolas" panose="020B0609020204030204" charset="0"/>
              </a:rPr>
              <a:t>a中的每个元素乘以b中的</a:t>
            </a:r>
            <a:r>
              <a:rPr lang="zh-CN" altLang="en-US" sz="1350" noProof="1">
                <a:latin typeface="Consolas" panose="020B0609020204030204" charset="0"/>
              </a:rPr>
              <a:t>对应</a:t>
            </a:r>
            <a:r>
              <a:rPr lang="en-US" altLang="x-none" sz="1350" noProof="1">
                <a:latin typeface="Consolas" panose="020B0609020204030204" charset="0"/>
              </a:rPr>
              <a:t>列元素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array([[ 1, 4, 9],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       [ 4, 10, 18],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       [ 7, 16, 27]])</a:t>
            </a:r>
          </a:p>
          <a:p>
            <a:pPr fontAlgn="base"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 / b            </a:t>
            </a:r>
            <a:r>
              <a:rPr lang="en-US" altLang="x-none" sz="1350" noProof="1" smtClean="0">
                <a:latin typeface="Consolas" panose="020B0609020204030204" charset="0"/>
              </a:rPr>
              <a:t># </a:t>
            </a:r>
            <a:r>
              <a:rPr lang="en-US" altLang="x-none" sz="1350" noProof="1">
                <a:latin typeface="Consolas" panose="020B0609020204030204" charset="0"/>
              </a:rPr>
              <a:t>数组之间的除法运算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array([[ 1.,  2.,  3.],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       [ 1.,  2.,  3.],</a:t>
            </a:r>
          </a:p>
          <a:p>
            <a:pPr fontAlgn="base"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       [ 1.,  2.,  3.]])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  <a:sym typeface="+mn-ea"/>
              </a:rPr>
              <a:t>&gt;&gt;&gt; c / a</a:t>
            </a:r>
            <a:endParaRPr lang="en-US" sz="1350" noProof="1">
              <a:latin typeface="Consolas" panose="020B0609020204030204" charset="0"/>
            </a:endParaRP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array([[ 1.,  2.,  3.],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[ 4.,  5.,  6.],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[ 7.,  8.,  9.]])</a:t>
            </a:r>
            <a:endParaRPr lang="en-US" altLang="x-none" sz="1350" noProof="1">
              <a:solidFill>
                <a:srgbClr val="00B0F0"/>
              </a:solidFill>
              <a:latin typeface="Consolas" panose="020B0609020204030204" charset="0"/>
              <a:sym typeface="+mn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16016" y="133808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 + a        #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数组之间的加法运算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array([2, 4, 6])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 * a        #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数组之间的乘法运算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4, 9])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 - a        #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数组之间的减法运算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0, 0])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 / a        #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数组之间的除法运算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array([ 1.,  1.,  1.])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a+b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a中每个元素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加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b中的每一列元素</a:t>
            </a:r>
            <a:endParaRPr lang="en-US" altLang="en-US" sz="1350" dirty="0" smtClean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array([[ 2,  4,  6],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[ 5,  7,  9],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[ 8, 10, 12]])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np.array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([1, 2, 3, 4]) + \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>
                <a:latin typeface="Consolas" panose="020B0609020204030204" charset="0"/>
                <a:ea typeface="+mn-ea"/>
              </a:rPr>
              <a:t> 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  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np.array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([4, 3, 2, 1])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array([5, 5, 5, 5])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np.array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([1, 2, 3, 4]) +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np.array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([4])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array([5, 6, 7, 8])</a:t>
            </a:r>
            <a:endParaRPr lang="en-US" altLang="en-US" sz="1350" dirty="0"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200317"/>
      </p:ext>
    </p:extLst>
  </p:cSld>
  <p:clrMapOvr>
    <a:masterClrMapping/>
  </p:clrMapOvr>
  <p:transition spd="slow" advClick="0">
    <p:pull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文本占位符 2150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defTabSz="914400">
              <a:buFont typeface="Wingdings" panose="05000000000000000000" charset="0"/>
              <a:buChar char="n"/>
            </a:pPr>
            <a:r>
              <a:rPr lang="zh-CN" altLang="en-US" sz="2400" kern="1200" baseline="0" dirty="0">
                <a:latin typeface="+mn-lt"/>
                <a:ea typeface="+mn-ea"/>
                <a:cs typeface="+mn-cs"/>
              </a:rPr>
              <a:t>布尔运算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= np.random.rand(10) # 包含10个随机数的数组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array([ 0.56707504,  0.07527513,  0.0149213 ,  0.49157657,  0.75404095,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      0.40330683,  0.90158037,  0.36465894,  0.37620859,  0.62250594])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&gt; 0.5               # 比较数组中每个元素值是否大于0.5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True, False, False, False,  True, False,  True, False, False,  True], dtype=bool)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x[x&gt;0.5]              # 获取数组中大于0.5的元素</a:t>
            </a:r>
            <a:r>
              <a:rPr lang="zh-CN" altLang="en-US" sz="1600" kern="1200" baseline="0" dirty="0">
                <a:latin typeface="Consolas" panose="020B0609020204030204" charset="0"/>
                <a:ea typeface="+mn-ea"/>
                <a:cs typeface="+mn-cs"/>
              </a:rPr>
              <a:t>，可用于检测和过滤异常值</a:t>
            </a:r>
          </a:p>
          <a:p>
            <a:pPr defTabSz="914400">
              <a:spcBef>
                <a:spcPts val="60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array([ 0.56707504,  0.75404095,  0.90158037,  0.62250594])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x &lt; 0.5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array([False,  True,  True,  True, False,  True, False,  True,  True, False], dtype=bool)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latin typeface="Consolas" panose="020B0609020204030204" charset="0"/>
                <a:ea typeface="+mn-ea"/>
                <a:cs typeface="+mn-cs"/>
              </a:rPr>
              <a:t>&gt;&gt;&gt; np.all(x&lt;1)           # </a:t>
            </a:r>
            <a:r>
              <a:rPr lang="zh-CN" altLang="en-US" sz="1600" kern="1200" baseline="0" dirty="0">
                <a:latin typeface="Consolas" panose="020B0609020204030204" charset="0"/>
                <a:ea typeface="+mn-ea"/>
                <a:cs typeface="+mn-cs"/>
              </a:rPr>
              <a:t>测试是否全部元素都小于</a:t>
            </a:r>
            <a:r>
              <a:rPr lang="en-US" altLang="zh-CN" sz="1600" kern="1200" baseline="0" dirty="0">
                <a:latin typeface="Consolas" panose="020B0609020204030204" charset="0"/>
                <a:ea typeface="+mn-ea"/>
                <a:cs typeface="+mn-cs"/>
              </a:rPr>
              <a:t>1</a:t>
            </a:r>
          </a:p>
          <a:p>
            <a:pPr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600" kern="1200" baseline="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True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160240"/>
      </p:ext>
    </p:extLst>
  </p:cSld>
  <p:clrMapOvr>
    <a:masterClrMapping/>
  </p:clrMapOvr>
  <p:transition spd="slow" advClick="0">
    <p:pull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= np.array([1, 2, 3])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b = np.array([3, 2, 1])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&gt; b                     # 两个数组中对应位置上的元素比较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array([False, False,  True], dtype=bool)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a[a&gt;b]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array([3])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 == b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array([False,  True, False], dtype=bool)</a:t>
            </a:r>
            <a:endParaRPr lang="en-US" altLang="x-none" sz="1800" strike="noStrike" kern="1200" baseline="0" noProof="1">
              <a:solidFill>
                <a:srgbClr val="00B0F0"/>
              </a:solidFill>
              <a:latin typeface="Consolas" panose="020B0609020204030204" charset="0"/>
              <a:ea typeface="+mn-ea"/>
              <a:cs typeface="+mn-cs"/>
              <a:sym typeface="+mn-ea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latin typeface="Consolas" panose="020B0609020204030204" charset="0"/>
                <a:sym typeface="+mn-ea"/>
              </a:rPr>
              <a:t>&gt;&gt;&gt; a[a==b]</a:t>
            </a:r>
            <a:endParaRPr lang="en-US" altLang="x-none" sz="1800" strike="noStrike" kern="1200" baseline="0" noProof="1">
              <a:latin typeface="Consolas" panose="020B0609020204030204" charset="0"/>
              <a:ea typeface="+mn-ea"/>
              <a:cs typeface="+mn-cs"/>
            </a:endParaRP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array([2])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&gt;&gt;&gt; np.any([1,2,3,4])         # </a:t>
            </a:r>
            <a:r>
              <a:rPr lang="zh-CN" altLang="en-US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是否存在等价于</a:t>
            </a:r>
            <a:r>
              <a:rPr lang="en-US" altLang="zh-CN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True</a:t>
            </a:r>
            <a:r>
              <a:rPr lang="zh-CN" altLang="en-US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的元素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True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latin typeface="Consolas" panose="020B0609020204030204" charset="0"/>
                <a:ea typeface="+mn-ea"/>
                <a:cs typeface="+mn-cs"/>
              </a:rPr>
              <a:t>&gt;&gt;&gt; np.any([0])</a:t>
            </a:r>
          </a:p>
          <a:p>
            <a:pPr defTabSz="914400" fontAlgn="base"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x-none" sz="1800" strike="noStrike" kern="1200" baseline="0" noProof="1">
                <a:solidFill>
                  <a:srgbClr val="00B0F0"/>
                </a:solidFill>
                <a:latin typeface="Consolas" panose="020B0609020204030204" charset="0"/>
                <a:ea typeface="+mn-ea"/>
                <a:cs typeface="+mn-cs"/>
              </a:rPr>
              <a:t>False</a:t>
            </a:r>
          </a:p>
          <a:p>
            <a:pPr marL="0" indent="0" fontAlgn="base">
              <a:buNone/>
            </a:pPr>
            <a:endParaRPr lang="zh-CN" altLang="en-US" sz="1800" strike="noStrike" noProof="1">
              <a:latin typeface="Consolas" panose="020B0609020204030204" charset="0"/>
            </a:endParaRP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054375"/>
      </p:ext>
    </p:extLst>
  </p:cSld>
  <p:clrMapOvr>
    <a:masterClrMapping/>
  </p:clrMapOvr>
  <p:transition spd="slow" advClick="0">
    <p:pull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463" y="1034585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内置操作函数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79687"/>
            <a:ext cx="9124950" cy="8572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463" y="2570973"/>
            <a:ext cx="51571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altLang="zh-CN" sz="1500" dirty="0">
                <a:latin typeface="+mj-ea"/>
                <a:ea typeface="+mj-ea"/>
              </a:rPr>
              <a:t>numpy.log()</a:t>
            </a:r>
            <a:r>
              <a:rPr lang="zh-CN" altLang="en-US" sz="1500" dirty="0">
                <a:latin typeface="+mj-ea"/>
                <a:ea typeface="+mj-ea"/>
              </a:rPr>
              <a:t>函数是</a:t>
            </a:r>
            <a:r>
              <a:rPr lang="en-US" altLang="zh-CN" sz="1500" dirty="0" err="1">
                <a:latin typeface="+mj-ea"/>
                <a:ea typeface="+mj-ea"/>
              </a:rPr>
              <a:t>numpy</a:t>
            </a:r>
            <a:r>
              <a:rPr lang="zh-CN" altLang="en-US" sz="1500" dirty="0">
                <a:latin typeface="+mj-ea"/>
                <a:ea typeface="+mj-ea"/>
              </a:rPr>
              <a:t>模块提供的现成自然对数函数 </a:t>
            </a:r>
          </a:p>
        </p:txBody>
      </p:sp>
      <p:pic>
        <p:nvPicPr>
          <p:cNvPr id="21505" name="Picture 1" descr="age88image1826920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3" y="3375598"/>
            <a:ext cx="482917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age88image182800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00" y="2570973"/>
            <a:ext cx="2656227" cy="28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2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308" y="968052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2049"/>
            <a:ext cx="8753475" cy="733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832" y="2255473"/>
            <a:ext cx="8753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500" dirty="0">
                <a:latin typeface="+mj-ea"/>
                <a:ea typeface="+mj-ea"/>
              </a:rPr>
              <a:t> </a:t>
            </a:r>
            <a:r>
              <a:rPr lang="zh-CN" altLang="en-US" sz="1500" dirty="0">
                <a:latin typeface="+mj-ea"/>
                <a:ea typeface="+mj-ea"/>
              </a:rPr>
              <a:t>在计算的时候，会用到差分、累加的情况。</a:t>
            </a:r>
            <a:r>
              <a:rPr lang="en-US" altLang="zh-CN" sz="1500" dirty="0">
                <a:latin typeface="+mj-ea"/>
                <a:ea typeface="+mj-ea"/>
              </a:rPr>
              <a:t>Numpy</a:t>
            </a:r>
            <a:r>
              <a:rPr lang="zh-CN" altLang="en-US" sz="1500" dirty="0">
                <a:latin typeface="+mj-ea"/>
                <a:ea typeface="+mj-ea"/>
              </a:rPr>
              <a:t>提供很多相关的运算函数</a:t>
            </a:r>
            <a:endParaRPr lang="en-US" altLang="zh-CN" sz="1500" dirty="0">
              <a:latin typeface="+mj-ea"/>
              <a:ea typeface="+mj-ea"/>
            </a:endParaRPr>
          </a:p>
          <a:p>
            <a:pPr marL="214313" indent="-214313">
              <a:buFont typeface="Arial" charset="0"/>
              <a:buChar char="•"/>
            </a:pPr>
            <a:r>
              <a:rPr lang="zh-CN" altLang="en-US" sz="1500" dirty="0">
                <a:latin typeface="+mj-ea"/>
                <a:ea typeface="+mj-ea"/>
              </a:rPr>
              <a:t> 以计算差分的</a:t>
            </a:r>
            <a:r>
              <a:rPr lang="en-US" altLang="zh-CN" sz="1500" dirty="0" err="1">
                <a:latin typeface="+mj-ea"/>
                <a:ea typeface="+mj-ea"/>
              </a:rPr>
              <a:t>numpy.diff</a:t>
            </a:r>
            <a:r>
              <a:rPr lang="en-US" altLang="zh-CN" sz="1500" dirty="0">
                <a:latin typeface="+mj-ea"/>
                <a:ea typeface="+mj-ea"/>
              </a:rPr>
              <a:t>()</a:t>
            </a:r>
            <a:r>
              <a:rPr lang="zh-CN" altLang="en-US" sz="1500" dirty="0">
                <a:latin typeface="+mj-ea"/>
                <a:ea typeface="+mj-ea"/>
              </a:rPr>
              <a:t>方法为例</a:t>
            </a:r>
            <a:r>
              <a:rPr lang="en-US" altLang="zh-CN" sz="1500" dirty="0">
                <a:latin typeface="+mj-ea"/>
                <a:ea typeface="+mj-ea"/>
              </a:rPr>
              <a:t>: </a:t>
            </a:r>
            <a:endParaRPr lang="zh-CN" altLang="en-US" sz="1500" dirty="0">
              <a:latin typeface="+mj-ea"/>
              <a:ea typeface="+mj-ea"/>
            </a:endParaRPr>
          </a:p>
        </p:txBody>
      </p:sp>
      <p:pic>
        <p:nvPicPr>
          <p:cNvPr id="22529" name="Picture 1" descr="age89image1827169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" y="2786388"/>
            <a:ext cx="7818209" cy="167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ge89image1827918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8" y="4366255"/>
            <a:ext cx="5047350" cy="110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2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007327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2049"/>
            <a:ext cx="8753475" cy="733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832" y="2388179"/>
            <a:ext cx="563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对于二维矩阵，需要指明是对哪一个维度进行差分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220" y="2734428"/>
            <a:ext cx="8004748" cy="2704100"/>
          </a:xfrm>
          <a:prstGeom prst="rect">
            <a:avLst/>
          </a:prstGeom>
        </p:spPr>
      </p:pic>
      <p:grpSp>
        <p:nvGrpSpPr>
          <p:cNvPr id="10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4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57175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n"/>
            </a:pPr>
            <a:r>
              <a:rPr lang="zh-CN" altLang="en-US" sz="1800" noProof="1">
                <a:sym typeface="+mn-ea"/>
              </a:rPr>
              <a:t>大量科学扩展库安装包下载：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x-none" sz="1500" noProof="1">
                <a:sym typeface="+mn-ea"/>
              </a:rPr>
              <a:t>http://www.lfd.uci.edu/~gohlke/pythonlibs/</a:t>
            </a:r>
          </a:p>
          <a:p>
            <a:pPr indent="-257175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n"/>
            </a:pPr>
            <a:r>
              <a:rPr lang="en-US" altLang="x-none" sz="1800" noProof="1">
                <a:sym typeface="+mn-ea"/>
              </a:rPr>
              <a:t>enthought</a:t>
            </a:r>
            <a:r>
              <a:rPr lang="zh-CN" altLang="en-US" sz="1800" noProof="1">
                <a:sym typeface="+mn-ea"/>
              </a:rPr>
              <a:t>科学计算解决方案：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x-none" sz="1500" noProof="1">
                <a:sym typeface="+mn-ea"/>
              </a:rPr>
              <a:t>https://www.enthought.com/</a:t>
            </a:r>
          </a:p>
          <a:p>
            <a:pPr indent="-257175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n"/>
            </a:pPr>
            <a:r>
              <a:rPr lang="zh-CN" altLang="en-US" sz="1800" noProof="1">
                <a:sym typeface="+mn-ea"/>
              </a:rPr>
              <a:t>anaconda</a:t>
            </a:r>
            <a:r>
              <a:rPr lang="en-US" altLang="zh-CN" sz="1800" noProof="1">
                <a:sym typeface="+mn-ea"/>
              </a:rPr>
              <a:t>3</a:t>
            </a:r>
            <a:r>
              <a:rPr lang="zh-CN" altLang="en-US" sz="1800" noProof="1">
                <a:sym typeface="+mn-ea"/>
              </a:rPr>
              <a:t>下载</a:t>
            </a:r>
            <a:endParaRPr lang="zh-CN" altLang="en-US" sz="1500" noProof="1"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altLang="en-US" sz="1500" noProof="1"/>
              <a:t>https://www.continuum.io/downloads/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1520" y="116632"/>
            <a:ext cx="4231148" cy="684042"/>
            <a:chOff x="670633" y="1326432"/>
            <a:chExt cx="4231148" cy="684042"/>
          </a:xfrm>
        </p:grpSpPr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670633" y="1326432"/>
              <a:ext cx="423114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8.1 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概述</a:t>
              </a:r>
              <a:endParaRPr lang="zh-CN" altLang="en-US" sz="3600" b="1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8665" y="1327471"/>
              <a:ext cx="842977" cy="683003"/>
              <a:chOff x="958665" y="1327471"/>
              <a:chExt cx="842977" cy="683003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58665" y="1327471"/>
                <a:ext cx="842977" cy="68300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FF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pic>
            <p:nvPicPr>
              <p:cNvPr id="8" name="图片 7" descr="1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071" y="1467621"/>
                <a:ext cx="377680" cy="419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2388813"/>
      </p:ext>
    </p:extLst>
  </p:cSld>
  <p:clrMapOvr>
    <a:masterClrMapping/>
  </p:clrMapOvr>
  <p:transition spd="slow" advClick="0">
    <p:pull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849" y="1042966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3836"/>
            <a:ext cx="8705850" cy="6572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900" y="2300801"/>
            <a:ext cx="880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提供了很多计算最大值、最小值、均值、中位数等统计量的 函数，比如统计最大值的函数</a:t>
            </a:r>
            <a:r>
              <a:rPr lang="en-US" altLang="zh-CN" dirty="0" err="1">
                <a:latin typeface="+mj-ea"/>
                <a:ea typeface="+mj-ea"/>
              </a:rPr>
              <a:t>numpy.amax</a:t>
            </a:r>
            <a:r>
              <a:rPr lang="en-US" altLang="zh-CN" dirty="0">
                <a:latin typeface="+mj-ea"/>
                <a:ea typeface="+mj-ea"/>
              </a:rPr>
              <a:t>() 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049"/>
            <a:ext cx="9144000" cy="2485833"/>
          </a:xfrm>
          <a:prstGeom prst="rect">
            <a:avLst/>
          </a:prstGeom>
        </p:spPr>
      </p:pic>
      <p:grpSp>
        <p:nvGrpSpPr>
          <p:cNvPr id="10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1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456" y="892781"/>
            <a:ext cx="3364616" cy="445102"/>
          </a:xfrm>
        </p:spPr>
        <p:txBody>
          <a:bodyPr/>
          <a:lstStyle/>
          <a:p>
            <a:r>
              <a:rPr kumimoji="1" lang="zh-CN" altLang="en-US" dirty="0"/>
              <a:t>内置操作函数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32" y="1523836"/>
            <a:ext cx="8705850" cy="657225"/>
          </a:xfrm>
          <a:prstGeom prst="rect">
            <a:avLst/>
          </a:prstGeom>
        </p:spPr>
      </p:pic>
      <p:pic>
        <p:nvPicPr>
          <p:cNvPr id="24577" name="Picture 1" descr="age92image1790027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2" y="2378871"/>
            <a:ext cx="6678083" cy="29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0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678451"/>
          </a:xfrm>
        </p:spPr>
        <p:txBody>
          <a:bodyPr/>
          <a:lstStyle/>
          <a:p>
            <a:pPr fontAlgn="base"/>
            <a:r>
              <a:rPr lang="zh-CN" altLang="en-US" sz="1800" noProof="1"/>
              <a:t>测试两个数组是否足够接近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x = np.array([1, 2, 3, 4.001, 5])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y = np.array([1, 1.999, 3, 4.01, 5.1])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np.allclose(x,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False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np.allclose(x, y, rtol=0.2)       </a:t>
            </a:r>
            <a:r>
              <a:rPr lang="en-US" altLang="zh-CN" sz="1400" noProof="1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设置相对误差参数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</a:rPr>
              <a:t>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</a:rPr>
              <a:t>&gt;&gt;&gt; np.allclose(x, y, atol=0.2)       </a:t>
            </a:r>
            <a:r>
              <a:rPr lang="en-US" altLang="zh-CN" sz="1400" noProof="1">
                <a:latin typeface="Consolas" panose="020B0609020204030204" charset="0"/>
              </a:rPr>
              <a:t># </a:t>
            </a:r>
            <a:r>
              <a:rPr lang="zh-CN" altLang="en-US" sz="1400" noProof="1">
                <a:latin typeface="Consolas" panose="020B0609020204030204" charset="0"/>
              </a:rPr>
              <a:t>设置绝对误差参数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 smtClean="0">
                <a:solidFill>
                  <a:srgbClr val="00B0F0"/>
                </a:solidFill>
                <a:latin typeface="Consolas" panose="020B0609020204030204" charset="0"/>
              </a:rPr>
              <a:t>True</a:t>
            </a:r>
            <a:endParaRPr lang="en-US" altLang="zh-CN" sz="1400" noProof="1" smtClean="0">
              <a:solidFill>
                <a:srgbClr val="00B0F0"/>
              </a:solidFill>
              <a:latin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400" noProof="1">
              <a:solidFill>
                <a:srgbClr val="00B0F0"/>
              </a:solidFill>
              <a:latin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altLang="zh-CN" sz="1400" noProof="1" smtClean="0">
                <a:latin typeface="Consolas" panose="020B0609020204030204" charset="0"/>
              </a:rPr>
              <a:t>&gt;&gt;&gt; y </a:t>
            </a:r>
            <a:r>
              <a:rPr lang="es-ES" altLang="zh-CN" sz="1400" noProof="1">
                <a:latin typeface="Consolas" panose="020B0609020204030204" charset="0"/>
              </a:rPr>
              <a:t>= np.array([1, 2, 3, 4.001, 5</a:t>
            </a:r>
            <a:r>
              <a:rPr lang="es-ES" altLang="zh-CN" sz="1400" noProof="1" smtClean="0">
                <a:latin typeface="Consolas" panose="020B0609020204030204" charset="0"/>
              </a:rPr>
              <a:t>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noProof="1">
                <a:latin typeface="Consolas" panose="020B0609020204030204" charset="0"/>
              </a:rPr>
              <a:t>&gt;&gt;&gt; np.equal(x,y)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noProof="1">
                <a:solidFill>
                  <a:srgbClr val="00B0F0"/>
                </a:solidFill>
                <a:latin typeface="Consolas" panose="020B0609020204030204" charset="0"/>
              </a:rPr>
              <a:t>array([ True,  True,  True,  True,  True])</a:t>
            </a:r>
            <a:endParaRPr lang="zh-CN" altLang="en-US" sz="1400" noProof="1">
              <a:solidFill>
                <a:srgbClr val="00B0F0"/>
              </a:solidFill>
              <a:latin typeface="Consolas" panose="020B0609020204030204" charset="0"/>
            </a:endParaRP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294361"/>
      </p:ext>
    </p:extLst>
  </p:cSld>
  <p:clrMapOvr>
    <a:masterClrMapping/>
  </p:clrMapOvr>
  <p:transition spd="slow" advClick="0">
    <p:pull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678451"/>
          </a:xfrm>
        </p:spPr>
        <p:txBody>
          <a:bodyPr anchor="t"/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点积</a:t>
            </a:r>
            <a:r>
              <a:rPr lang="en-US" altLang="zh-CN" sz="2400" b="1" dirty="0">
                <a:latin typeface="+mn-lt"/>
                <a:ea typeface="+mn-ea"/>
              </a:rPr>
              <a:t>/</a:t>
            </a:r>
            <a:r>
              <a:rPr lang="zh-CN" altLang="en-US" sz="2400" b="1" dirty="0">
                <a:latin typeface="+mn-lt"/>
                <a:ea typeface="+mn-ea"/>
              </a:rPr>
              <a:t>内积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 = np.array((5, 6, 7))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 = np.array((6, 6, 6))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a.dot(b)                                    # 向量内积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108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np.dot(a,b)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108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sum(a*b)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108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 = np.array(([1,2,3],[4,5,6],[7,8,9]))     # 二维数组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c.dot(a)                                    # 二维数组的每行与一维向量计算内积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array([ 38, 92, 146])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c[0].dot(a)                                 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验证一下，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两个一维向量计算内积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38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c[1].dot(a)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92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c[2].dot(a)</a:t>
            </a:r>
          </a:p>
          <a:p>
            <a:pPr>
              <a:lnSpc>
                <a:spcPts val="14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146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6672" y="465313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a.dot(c)                # 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一维向量与二维向量的每列计算内积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array([78, 96, 114])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cT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=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c.T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     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转置</a:t>
            </a:r>
            <a:endParaRPr lang="en-US" altLang="en-US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a.dot(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cT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[0])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78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a.dot(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cT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[1])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96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latin typeface="Consolas" panose="020B0609020204030204" charset="0"/>
                <a:ea typeface="+mn-ea"/>
              </a:rPr>
              <a:t>&gt;&gt;&gt; a.dot(</a:t>
            </a:r>
            <a:r>
              <a:rPr lang="en-US" altLang="en-US" sz="1350" dirty="0" err="1" smtClean="0">
                <a:latin typeface="Consolas" panose="020B0609020204030204" charset="0"/>
                <a:ea typeface="+mn-ea"/>
              </a:rPr>
              <a:t>cT</a:t>
            </a:r>
            <a:r>
              <a:rPr lang="en-US" altLang="en-US" sz="1350" dirty="0" smtClean="0">
                <a:latin typeface="Consolas" panose="020B0609020204030204" charset="0"/>
                <a:ea typeface="+mn-ea"/>
              </a:rPr>
              <a:t>[2])</a:t>
            </a:r>
          </a:p>
          <a:p>
            <a:pPr marL="0" indent="0">
              <a:lnSpc>
                <a:spcPts val="1200"/>
              </a:lnSpc>
              <a:buFont typeface="Arial" charset="0"/>
              <a:buNone/>
            </a:pPr>
            <a:r>
              <a:rPr lang="en-US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114</a:t>
            </a:r>
            <a:endParaRPr lang="en-US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470877"/>
      </p:ext>
    </p:extLst>
  </p:cSld>
  <p:clrMapOvr>
    <a:masterClrMapping/>
  </p:clrMapOvr>
  <p:transition spd="slow" advClick="0">
    <p:pull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占位符 11266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678451"/>
          </a:xfrm>
        </p:spPr>
        <p:txBody>
          <a:bodyPr anchor="t"/>
          <a:lstStyle/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数组支持函数运算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latin typeface="Consolas" panose="020B0609020204030204" charset="0"/>
                <a:ea typeface="+mn-ea"/>
              </a:rPr>
              <a:t>&gt;&gt;&gt; x = np.arange(0, 100, 10, dtype=np.floating)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latin typeface="Consolas" panose="020B0609020204030204" charset="0"/>
                <a:ea typeface="+mn-ea"/>
              </a:rPr>
              <a:t>&gt;&gt;&gt; np.sin(x)                             # 一维数组中所有元素求正弦值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        , -0.54402111,  0.91294525, -0.98803162,  0.74511316,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-0.26237485, -0.30481062,  0.77389068, -0.99388865,  0.89399666])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latin typeface="Consolas" panose="020B0609020204030204" charset="0"/>
                <a:ea typeface="+mn-ea"/>
              </a:rPr>
              <a:t>&gt;&gt;&gt; b = np.array(([1, 2, 3], [4, 5, 6], [7, 8, 9]))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latin typeface="Consolas" panose="020B0609020204030204" charset="0"/>
                <a:ea typeface="+mn-ea"/>
              </a:rPr>
              <a:t>&gt;&gt;&gt; np.cos(b)                             # 二维数组中所有元素求余弦值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array([[ 0.54030231, -0.41614684, -0.9899925 ],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[-0.65364362,  0.28366219,  0.96017029],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[ 0.75390225, -0.14550003, -0.91113026]])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latin typeface="Consolas" panose="020B0609020204030204" charset="0"/>
                <a:ea typeface="+mn-ea"/>
              </a:rPr>
              <a:t>&gt;&gt;&gt; np.round(_)                           # 四舍五入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array([[ 1., -0., -1.],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[-1.,  0.,  1.],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[ 1., -0., -1.]])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23528" y="400506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x = np.random.rand(10) * 10            # 包含10个随机数的数组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array([ 2.16124573,  2.58272611,  6.18827437,  5.21282916,  4.06596404,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3.34858432,  5.60654631,  9.49699461,  1.68564166,  2.9930861 ])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np.floor(x)                            # 所有元素向下取整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array([ 2.,  2.,  6.,  5.,  4.,  3.,  5.,  9.,  1.,  2.])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np.ceil(x)                             # 所有元素向上取整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 3.,   3.,   7.,   6.,   5.,   4.,   6.,  10.,   2.,   3.])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np.angle(1+1j, deg=True)               # </a:t>
            </a:r>
            <a:r>
              <a:rPr lang="zh-CN" altLang="en-US" sz="1300" noProof="1" smtClean="0">
                <a:latin typeface="Consolas" panose="020B0609020204030204" charset="0"/>
                <a:ea typeface="+mn-ea"/>
              </a:rPr>
              <a:t>返回指定向量的角度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45.0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np.angle(1+1j)                         # </a:t>
            </a:r>
            <a:r>
              <a:rPr lang="zh-CN" altLang="en-US" sz="1300" noProof="1" smtClean="0">
                <a:latin typeface="Consolas" panose="020B0609020204030204" charset="0"/>
                <a:ea typeface="+mn-ea"/>
              </a:rPr>
              <a:t>返回指定向量对应角度的弧度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0.78539816339744828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latin typeface="Consolas" panose="020B0609020204030204" charset="0"/>
                <a:ea typeface="+mn-ea"/>
              </a:rPr>
              <a:t>&gt;&gt;&gt; np.angle([1, 1j, 1+1j], deg=True)      # </a:t>
            </a:r>
            <a:r>
              <a:rPr lang="zh-CN" altLang="en-US" sz="1300" noProof="1" smtClean="0">
                <a:latin typeface="Consolas" panose="020B0609020204030204" charset="0"/>
                <a:ea typeface="+mn-ea"/>
              </a:rPr>
              <a:t>返回多个向量的角度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Font typeface="Arial" charset="0"/>
              <a:buNone/>
            </a:pPr>
            <a:r>
              <a:rPr lang="en-US" altLang="x-none" sz="1300" noProof="1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 0.,  90.,  45.])</a:t>
            </a:r>
            <a:endParaRPr lang="en-US" altLang="x-none" sz="13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551678"/>
      </p:ext>
    </p:extLst>
  </p:cSld>
  <p:clrMapOvr>
    <a:masterClrMapping/>
  </p:clrMapOvr>
  <p:transition spd="slow" advClick="0">
    <p:pull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678451"/>
          </a:xfrm>
        </p:spPr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x = np.linspace(0, 3.14, 10)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        ,  0.34888889,  0.69777778,  1.04666667,  1.39555556,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1.74444444,  2.09333333,  2.44222222,  2.79111111,  3.14      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y = np.cos(x)            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余弦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y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array([ 1.        ,  0.93975313,  0.76627189,  0.50045969,  0.17434523,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-0.17277674, -0.4990802 , -0.76524761, -0.93920748, -0.99999873])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</a:rPr>
              <a:t>&gt;&gt;&gt; np.arccos(y)             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反余弦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        ,  0.34888889,  0.69777778,  1.04666667,  1.39555556,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1.74444444,  2.09333333,  2.44222222,  2.79111111,  3.14      ])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536" y="393305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np.absolute(-3)      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绝对值或模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np.absolute(3+4j)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5.0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np.ceil(3.2)         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向上取整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np.ceil(np.array([1, 2, 3.1]))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array([ 1.,  2.,  4.])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np.isnan(np.NAN)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True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np.log2(8)           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对数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np.log10(100)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np.log10([100, 1000, 10000])</a:t>
            </a:r>
          </a:p>
          <a:p>
            <a:pPr marL="0" indent="0">
              <a:lnSpc>
                <a:spcPts val="12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array([ 2.,  3.,  4.])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456741"/>
      </p:ext>
    </p:extLst>
  </p:cSld>
  <p:clrMapOvr>
    <a:masterClrMapping/>
  </p:clrMapOvr>
  <p:transition spd="slow" advClick="0">
    <p:pull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占位符 21506"/>
          <p:cNvSpPr>
            <a:spLocks noGrp="1"/>
          </p:cNvSpPr>
          <p:nvPr>
            <p:ph idx="1"/>
          </p:nvPr>
        </p:nvSpPr>
        <p:spPr>
          <a:xfrm>
            <a:off x="434008" y="1052736"/>
            <a:ext cx="8229600" cy="4678451"/>
          </a:xfrm>
        </p:spPr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布尔运算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= np.random.rand(10) # 包含10个随机数的数组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array([ 0.56707504,  0.07527513,  0.0149213 ,  0.49157657,  0.75404095,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0.40330683,  0.90158037,  0.36465894,  0.37620859,  0.62250594])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&gt; 0.5                # 比较数组中每个元素值是否大于0.5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True, False, False, False,  True, False,  True, False, False,  True], dtype=bool)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x[x&gt;0.5]               # 获取数组中大于0.5的元素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，可用于检测和过滤异常值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array([ 0.56707504,  0.75404095,  0.90158037,  0.62250594])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&lt; 0.5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array([False,  True,  True,  True, False,  True, False,  True,  True, False], dtype=bool)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np.all(x&lt;1)            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测试是否全部元素都小于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True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65143"/>
      </p:ext>
    </p:extLst>
  </p:cSld>
  <p:clrMapOvr>
    <a:masterClrMapping/>
  </p:clrMapOvr>
  <p:transition spd="slow" advClick="0">
    <p:pull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np.any([1,2,3,4])         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是否存在等价于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True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的元素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True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np.any([0])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False</a:t>
            </a:r>
            <a:endParaRPr lang="en-US" altLang="zh-CN" sz="1350" dirty="0">
              <a:latin typeface="Consolas" panose="020B0609020204030204" charset="0"/>
              <a:ea typeface="+mn-ea"/>
              <a:sym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a = np.array([1, 2, 3])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b = np.array([3, 2, 1])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a &gt; b                     # 两个数组中对应位置上的元素比较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  <a:sym typeface="宋体" panose="02010600030101010101" pitchFamily="2" charset="-122"/>
              </a:rPr>
              <a:t>array([False, False,  True], dtype=bool)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a[a&gt;b]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  <a:sym typeface="宋体" panose="02010600030101010101" pitchFamily="2" charset="-122"/>
              </a:rPr>
              <a:t>array([3])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a == b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  <a:sym typeface="宋体" panose="02010600030101010101" pitchFamily="2" charset="-122"/>
              </a:rPr>
              <a:t>array([False,  True, False], dtype=bool)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&gt;&gt;&gt; a[a==b]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  <a:sym typeface="宋体" panose="02010600030101010101" pitchFamily="2" charset="-122"/>
              </a:rPr>
              <a:t>array([2])</a:t>
            </a:r>
            <a:endParaRPr lang="zh-CN" altLang="en-US" sz="1350" dirty="0">
              <a:latin typeface="Consolas" panose="020B0609020204030204" charset="0"/>
              <a:ea typeface="+mn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518774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latin typeface="Consolas" panose="020B0609020204030204" charset="0"/>
                <a:ea typeface="+mn-ea"/>
              </a:rPr>
              <a:t>&gt;&gt;&gt; x = np.arange(1, 10)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4, 5, 6, 7, 8, 9])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latin typeface="Consolas" panose="020B0609020204030204" charset="0"/>
                <a:ea typeface="+mn-ea"/>
              </a:rPr>
              <a:t>&gt;&gt;&gt; x[(x%2==0)&amp;(x&gt;5)]         # </a:t>
            </a:r>
            <a:r>
              <a:rPr lang="zh-CN" altLang="en-US" sz="1400" smtClean="0">
                <a:latin typeface="Consolas" panose="020B0609020204030204" charset="0"/>
                <a:ea typeface="+mn-ea"/>
              </a:rPr>
              <a:t>布尔与运算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array([6, 8])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latin typeface="Consolas" panose="020B0609020204030204" charset="0"/>
                <a:ea typeface="+mn-ea"/>
              </a:rPr>
              <a:t>&gt;&gt;&gt; x[(x%2==0)|(x&gt;5)]         # </a:t>
            </a:r>
            <a:r>
              <a:rPr lang="zh-CN" altLang="en-US" sz="1400" smtClean="0">
                <a:latin typeface="Consolas" panose="020B0609020204030204" charset="0"/>
                <a:ea typeface="+mn-ea"/>
              </a:rPr>
              <a:t>布尔或运算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array([2, 4, 6, 7, 8, 9])</a:t>
            </a:r>
            <a:endParaRPr lang="en-US" altLang="zh-CN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14479"/>
      </p:ext>
    </p:extLst>
  </p:cSld>
  <p:clrMapOvr>
    <a:masterClrMapping/>
  </p:clrMapOvr>
  <p:transition spd="slow" advClick="0">
    <p:pull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文本占位符 22530"/>
          <p:cNvSpPr>
            <a:spLocks noGrp="1"/>
          </p:cNvSpPr>
          <p:nvPr>
            <p:ph idx="1"/>
          </p:nvPr>
        </p:nvSpPr>
        <p:spPr>
          <a:xfrm>
            <a:off x="439341" y="1124744"/>
            <a:ext cx="8068945" cy="3398520"/>
          </a:xfrm>
        </p:spPr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取整运算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= np.random.rand(10)*50      # 10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个随机数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 0.69708323,  14.99931488,  15.04431214,  24.60547929,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12.12022273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,  42.72638176,  16.01128916,  38.91558471,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39.6877989 ,  21.98678429])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np.int64(x)                    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取整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array([ 0, 14, 15, 24, 12, 42, 16, 38, 39, 21], dtype=int64)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- np.int64(x)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array([ 0.69708323,  0.99931488,  0.04431214,  0.60547929, 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0.12022273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0.72638176,  0.01128916,  0.91558471,  0.6877989 ,  0.98678429])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004002"/>
      </p:ext>
    </p:extLst>
  </p:cSld>
  <p:clrMapOvr>
    <a:masterClrMapping/>
  </p:clrMapOvr>
  <p:transition spd="slow" advClick="0">
    <p:pull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文本占位符 2355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广播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 = np.arange(0,60,10).reshape(-1,1)     # 列向量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 = np.arange(0,6)                       # 行向量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array([[ 0],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[10],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[20],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[30],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[40],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[50]])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b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5])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a[0] + b                                 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数组与标量的加法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1, 2, 3, 4, 5])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a[1] + b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array([10, 11, 12, 13, 14, 15])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40774"/>
      </p:ext>
    </p:extLst>
  </p:cSld>
  <p:clrMapOvr>
    <a:masterClrMapping/>
  </p:clrMapOvr>
  <p:transition spd="slow" advClick="0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3364616" cy="445102"/>
          </a:xfrm>
        </p:spPr>
        <p:txBody>
          <a:bodyPr/>
          <a:lstStyle/>
          <a:p>
            <a:r>
              <a:rPr kumimoji="1" lang="en-US" altLang="zh-CN" dirty="0" smtClean="0"/>
              <a:t>Numpy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0088" y="1543251"/>
            <a:ext cx="7280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altLang="zh-CN" dirty="0">
                <a:latin typeface="+mj-ea"/>
                <a:ea typeface="+mj-ea"/>
              </a:rPr>
              <a:t>Numpy </a:t>
            </a:r>
            <a:r>
              <a:rPr lang="zh-CN" altLang="en-US" dirty="0">
                <a:latin typeface="+mj-ea"/>
                <a:ea typeface="+mj-ea"/>
              </a:rPr>
              <a:t>是一个专门用于矩阵化运算、科学计算的开源</a:t>
            </a:r>
            <a:r>
              <a:rPr lang="en-US" altLang="zh-CN" dirty="0">
                <a:latin typeface="+mj-ea"/>
                <a:ea typeface="+mj-ea"/>
              </a:rPr>
              <a:t>Python</a:t>
            </a:r>
          </a:p>
          <a:p>
            <a:pPr marL="214313" indent="-214313">
              <a:buFont typeface="Wingdings" charset="2"/>
              <a:buChar char="Ø"/>
            </a:pPr>
            <a:endParaRPr lang="en-US" altLang="zh-CN" dirty="0">
              <a:latin typeface="+mj-ea"/>
              <a:ea typeface="+mj-ea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altLang="zh-CN" dirty="0" err="1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将</a:t>
            </a:r>
            <a:r>
              <a:rPr lang="en-US" altLang="zh-CN" dirty="0">
                <a:latin typeface="+mj-ea"/>
                <a:ea typeface="+mj-ea"/>
              </a:rPr>
              <a:t>Python</a:t>
            </a:r>
            <a:r>
              <a:rPr lang="zh-CN" altLang="en-US" dirty="0">
                <a:latin typeface="+mj-ea"/>
                <a:ea typeface="+mj-ea"/>
              </a:rPr>
              <a:t>相当于变成一种免费的更强大的</a:t>
            </a:r>
            <a:r>
              <a:rPr lang="en-US" altLang="zh-CN" dirty="0" err="1">
                <a:latin typeface="+mj-ea"/>
                <a:ea typeface="+mj-ea"/>
              </a:rPr>
              <a:t>Matlab</a:t>
            </a:r>
            <a:r>
              <a:rPr lang="zh-CN" altLang="en-US" dirty="0">
                <a:latin typeface="+mj-ea"/>
                <a:ea typeface="+mj-ea"/>
              </a:rPr>
              <a:t>系统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强大的 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多维数组结构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成熟的函数库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用于整合</a:t>
            </a:r>
            <a:r>
              <a:rPr lang="en-US" altLang="zh-CN" dirty="0">
                <a:latin typeface="+mj-ea"/>
                <a:ea typeface="+mj-ea"/>
              </a:rPr>
              <a:t>C/C++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Fortran</a:t>
            </a:r>
            <a:r>
              <a:rPr lang="zh-CN" altLang="en-US" dirty="0">
                <a:latin typeface="+mj-ea"/>
                <a:ea typeface="+mj-ea"/>
              </a:rPr>
              <a:t>代码的工具包 </a:t>
            </a:r>
          </a:p>
          <a:p>
            <a:pPr marL="557213" lvl="1" indent="-214313">
              <a:buFont typeface="Arial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实用的线性代数、傅里叶变换和随机数模块 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altLang="zh-CN" dirty="0">
                <a:latin typeface="+mj-ea"/>
                <a:ea typeface="+mj-ea"/>
              </a:rPr>
              <a:t>Numpy </a:t>
            </a:r>
            <a:r>
              <a:rPr lang="zh-CN" altLang="en-US" dirty="0">
                <a:latin typeface="+mj-ea"/>
                <a:ea typeface="+mj-ea"/>
              </a:rPr>
              <a:t>和稀疏矩阵运算包</a:t>
            </a:r>
            <a:r>
              <a:rPr lang="en-US" altLang="zh-CN" dirty="0">
                <a:latin typeface="+mj-ea"/>
                <a:ea typeface="+mj-ea"/>
              </a:rPr>
              <a:t>scipy </a:t>
            </a:r>
            <a:r>
              <a:rPr lang="zh-CN" altLang="en-US" dirty="0">
                <a:latin typeface="+mj-ea"/>
                <a:ea typeface="+mj-ea"/>
              </a:rPr>
              <a:t>配合使用非常方便 </a:t>
            </a:r>
          </a:p>
        </p:txBody>
      </p:sp>
      <p:pic>
        <p:nvPicPr>
          <p:cNvPr id="2049" name="Picture 1" descr="age68image181109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77" y="2511742"/>
            <a:ext cx="2614613" cy="8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54980" y="6237312"/>
            <a:ext cx="4953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参考：兰智数加学院</a:t>
            </a:r>
            <a:r>
              <a:rPr lang="en-US" altLang="zh-CN" sz="1100" dirty="0" smtClean="0"/>
              <a:t>---</a:t>
            </a:r>
            <a:r>
              <a:rPr kumimoji="1" lang="zh-CN" altLang="en-US" sz="1100" dirty="0" smtClean="0">
                <a:latin typeface="Microsoft YaHei" charset="-122"/>
                <a:ea typeface="Microsoft YaHei" charset="-122"/>
                <a:cs typeface="Microsoft YaHei" charset="-122"/>
              </a:rPr>
              <a:t>覃笑</a:t>
            </a:r>
            <a:r>
              <a:rPr lang="en-US" altLang="zh-CN" sz="1100" dirty="0" smtClean="0"/>
              <a:t>-Numpy--PPT </a:t>
            </a:r>
            <a:endParaRPr kumimoji="1" lang="zh-CN" altLang="en-US" sz="1100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39552" y="4181619"/>
            <a:ext cx="8229600" cy="2339225"/>
          </a:xfrm>
          <a:prstGeom prst="rect">
            <a:avLst/>
          </a:prstGeom>
        </p:spPr>
        <p:txBody>
          <a:bodyPr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•"/>
            </a:pPr>
            <a:r>
              <a:rPr lang="en-US" altLang="zh-CN" sz="1800" dirty="0" err="1" smtClean="0">
                <a:latin typeface="+mn-lt"/>
                <a:ea typeface="+mn-ea"/>
              </a:rPr>
              <a:t>numpy</a:t>
            </a:r>
            <a:r>
              <a:rPr lang="zh-CN" altLang="en-US" sz="1800" dirty="0" smtClean="0">
                <a:latin typeface="+mn-lt"/>
                <a:ea typeface="+mn-ea"/>
              </a:rPr>
              <a:t>：科学计算包，支持</a:t>
            </a:r>
            <a:r>
              <a:rPr lang="en-US" altLang="zh-CN" sz="1800" dirty="0" smtClean="0">
                <a:latin typeface="+mn-lt"/>
                <a:ea typeface="+mn-ea"/>
              </a:rPr>
              <a:t>N</a:t>
            </a:r>
            <a:r>
              <a:rPr lang="zh-CN" altLang="en-US" sz="1800" dirty="0" smtClean="0">
                <a:latin typeface="+mn-lt"/>
                <a:ea typeface="+mn-ea"/>
              </a:rPr>
              <a:t>维数组运算、处理大型矩阵、成熟的广播函数库、矢量运算、线性代数、傅里叶变换、随机数生成，并可与</a:t>
            </a:r>
            <a:r>
              <a:rPr lang="en-US" altLang="zh-CN" sz="1800" dirty="0" smtClean="0">
                <a:latin typeface="+mn-lt"/>
                <a:ea typeface="+mn-ea"/>
              </a:rPr>
              <a:t>C++/Fortran</a:t>
            </a:r>
            <a:r>
              <a:rPr lang="zh-CN" altLang="en-US" sz="1800" dirty="0" smtClean="0">
                <a:latin typeface="+mn-lt"/>
                <a:ea typeface="+mn-ea"/>
              </a:rPr>
              <a:t>语言无缝结合。树莓派Python v3默认安装已经包含了numpy。</a:t>
            </a:r>
            <a:endParaRPr lang="zh-CN" altLang="en-US" sz="1800" dirty="0">
              <a:latin typeface="+mn-lt"/>
              <a:ea typeface="+mn-ea"/>
            </a:endParaRPr>
          </a:p>
        </p:txBody>
      </p:sp>
      <p:grpSp>
        <p:nvGrpSpPr>
          <p:cNvPr id="12" name="组合 114"/>
          <p:cNvGrpSpPr/>
          <p:nvPr/>
        </p:nvGrpSpPr>
        <p:grpSpPr>
          <a:xfrm>
            <a:off x="-684584" y="84646"/>
            <a:ext cx="6912768" cy="688518"/>
            <a:chOff x="-309939" y="3354977"/>
            <a:chExt cx="6912768" cy="688518"/>
          </a:xfrm>
        </p:grpSpPr>
        <p:grpSp>
          <p:nvGrpSpPr>
            <p:cNvPr id="13" name="组合 105"/>
            <p:cNvGrpSpPr/>
            <p:nvPr/>
          </p:nvGrpSpPr>
          <p:grpSpPr>
            <a:xfrm>
              <a:off x="-309939" y="3354977"/>
              <a:ext cx="6912768" cy="688518"/>
              <a:chOff x="-309939" y="3354977"/>
              <a:chExt cx="6912768" cy="688518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-309939" y="3354977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13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a + b                                     # 广播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array([[ 0,  1,  2,  3,  4,  5],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[10, 11, 12, 13, 14, 15],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[20, 21, 22, 23, 24, 25],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[30, 31, 32, 33, 34, 35],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[40, 41, 42, 43, 44, 45],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[50, 51, 52, 53, 54, 55]])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a * b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 0,   0,   0,   0,   0,   0],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0,  10,  20,  30,  40,  50],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0,  20,  40,  60,  80, 100],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0,  30,  60,  90,  120, 150],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0,  40,  80,  120, 160, 200],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0,  50,  100, 150,  200, 250]])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843984"/>
      </p:ext>
    </p:extLst>
  </p:cSld>
  <p:clrMapOvr>
    <a:masterClrMapping/>
  </p:clrMapOvr>
  <p:transition spd="slow" advClick="0">
    <p:pull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文本占位符 24578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分段函数</a:t>
            </a:r>
          </a:p>
          <a:p>
            <a:pPr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= np.random.randint(0, 10, size=(1,10))</a:t>
            </a: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array([[0, 4, 3, 3, 8, 4, 7, 3, 1, 7]])</a:t>
            </a: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np.where(x&lt;5, 0, 1)            # 小于5的元素值对应0，其他对应1</a:t>
            </a:r>
          </a:p>
          <a:p>
            <a:pPr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array([[0, 0, 0, 0, 1, 0, 1, 0, 0, 1]])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np.piecewise(x, [x&lt;4, x&gt;7], [lambda x:x*2, lambda x:x*3])</a:t>
            </a: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                                   # 小于4的元素乘以2</a:t>
            </a: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                    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大于7的元素乘以3</a:t>
            </a:r>
          </a:p>
          <a:p>
            <a:pPr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                    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其他元素变为0</a:t>
            </a:r>
          </a:p>
          <a:p>
            <a:pPr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array([[ 0,  0,  6,  6, 24,  0,  0,  6,  2,  0]])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186977"/>
      </p:ext>
    </p:extLst>
  </p:cSld>
  <p:clrMapOvr>
    <a:masterClrMapping/>
  </p:clrMapOvr>
  <p:transition spd="slow" advClick="0">
    <p:pull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20" y="1196752"/>
            <a:ext cx="7660640" cy="1774825"/>
          </a:xfrm>
          <a:ln>
            <a:solidFill>
              <a:schemeClr val="accent1"/>
            </a:solidFill>
          </a:ln>
        </p:spPr>
      </p:pic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8920" y="3501008"/>
            <a:ext cx="6833235" cy="25088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364110"/>
      </p:ext>
    </p:extLst>
  </p:cSld>
  <p:clrMapOvr>
    <a:masterClrMapping/>
  </p:clrMapOvr>
  <p:transition spd="slow" advClick="0">
    <p:pull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16" y="1992630"/>
            <a:ext cx="6810375" cy="2515870"/>
          </a:xfrm>
          <a:ln>
            <a:solidFill>
              <a:schemeClr val="accent1"/>
            </a:solidFill>
          </a:ln>
        </p:spPr>
      </p:pic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7489"/>
      </p:ext>
    </p:extLst>
  </p:cSld>
  <p:clrMapOvr>
    <a:masterClrMapping/>
  </p:clrMapOvr>
  <p:transition spd="slow" advClick="0">
    <p:pull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文本占位符 25602"/>
          <p:cNvSpPr>
            <a:spLocks noGrp="1"/>
          </p:cNvSpPr>
          <p:nvPr>
            <p:ph idx="1"/>
          </p:nvPr>
        </p:nvSpPr>
        <p:spPr>
          <a:xfrm>
            <a:off x="385192" y="1124744"/>
            <a:ext cx="8229600" cy="4678451"/>
          </a:xfrm>
        </p:spPr>
        <p:txBody>
          <a:bodyPr anchor="t"/>
          <a:lstStyle/>
          <a:p>
            <a:pPr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lt"/>
                <a:ea typeface="+mn-ea"/>
              </a:rPr>
              <a:t>计算唯一值以及出现次数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 = np.random.randint(0, 10, 7)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array([8, 7, 7, 5, 3, 8, 0])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np.bincount(x)   # 元素出现次数，0出现1次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，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                  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1、2没出现，3出现1次，</a:t>
            </a:r>
            <a:r>
              <a:rPr lang="en-US" altLang="zh-CN" sz="1350" dirty="0">
                <a:latin typeface="Consolas" panose="020B0609020204030204" charset="0"/>
                <a:ea typeface="+mn-ea"/>
                <a:sym typeface="宋体" panose="02010600030101010101" pitchFamily="2" charset="-122"/>
              </a:rPr>
              <a:t>以此类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推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0, 0, 1, 0, 1, 0, 2, 2], dtype=int64)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np.sum(_)        # 所有元素出现次数之和等于数组长度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7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len(x)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7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np.unique(x)     # 返回唯一元素值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array([0, 3, 5, 7, 8])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085819"/>
      </p:ext>
    </p:extLst>
  </p:cSld>
  <p:clrMapOvr>
    <a:masterClrMapping/>
  </p:clrMapOvr>
  <p:transition spd="slow" advClick="0">
    <p:pull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1560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strike="noStrike" noProof="1"/>
              <a:t>排序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 = np.array([3, 1, 2])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np.argsort(x)                </a:t>
            </a:r>
            <a:r>
              <a:rPr lang="en-US" altLang="zh-CN" sz="1800" strike="noStrike" noProof="1">
                <a:latin typeface="Consolas" panose="020B0609020204030204" charset="0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</a:rPr>
              <a:t>返回排序后元素的原下标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0], dtype=int64)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x[_]                         </a:t>
            </a:r>
            <a:r>
              <a:rPr lang="en-US" altLang="zh-CN" sz="1800" strike="noStrike" noProof="1">
                <a:latin typeface="Consolas" panose="020B0609020204030204" charset="0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</a:rPr>
              <a:t>获取排序后的元素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3])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 = np.array([3, 1, 2, 4])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np.argsort(x)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0, 3], dtype=int64)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</a:rPr>
              <a:t>&gt;&gt;&gt; x[_]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</a:rPr>
              <a:t>array([1, 2, 3, 4])</a:t>
            </a:r>
          </a:p>
          <a:p>
            <a:pPr marL="0" indent="0" fontAlgn="base">
              <a:buNone/>
            </a:pPr>
            <a:r>
              <a:rPr lang="zh-CN" altLang="en-US" sz="1800" strike="noStrike" noProof="1"/>
              <a:t>&gt;&gt;&gt; x.sort()                                                </a:t>
            </a:r>
            <a:r>
              <a:rPr lang="en-US" altLang="zh-CN" sz="1800" strike="noStrike" noProof="1"/>
              <a:t># </a:t>
            </a:r>
            <a:r>
              <a:rPr lang="zh-CN" altLang="en-US" sz="1800" strike="noStrike" noProof="1"/>
              <a:t>原地排序</a:t>
            </a:r>
          </a:p>
          <a:p>
            <a:pPr marL="0" indent="0" fontAlgn="base">
              <a:buNone/>
            </a:pPr>
            <a:r>
              <a:rPr lang="zh-CN" altLang="en-US" sz="1800" strike="noStrike" noProof="1"/>
              <a:t>&gt;&gt;&gt; x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</a:rPr>
              <a:t>array([1, 2, 3, 4])</a:t>
            </a:r>
          </a:p>
        </p:txBody>
      </p:sp>
      <p:grpSp>
        <p:nvGrpSpPr>
          <p:cNvPr id="10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16608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EA7BA5E-4115-4796-A8C9-4698036AB88B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75134" y="1721970"/>
            <a:ext cx="8229600" cy="4896544"/>
          </a:xfrm>
        </p:spPr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 = np.random.randint(1, 100, 10)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随机整数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array([84, 34, 22, 67,  5,  6, 76, 36, 99, 30])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np.argsort(x)   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排序后的原下标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array([4, 5, 2, 9, 1, 7, 3, 6, 0, 8], dtype=int64)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x[np.argsort(x)]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按序访问元素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array([ 5,  6, 22, 30, 34, 36, 67, 76, 84, 99])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x[sorted(np.argsort(x)[-5:])]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按原来的顺序返回最大的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5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个数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array([84, 67, 76, 36, 99])</a:t>
            </a:r>
          </a:p>
        </p:txBody>
      </p:sp>
      <p:sp>
        <p:nvSpPr>
          <p:cNvPr id="10" name="矩形 9"/>
          <p:cNvSpPr/>
          <p:nvPr/>
        </p:nvSpPr>
        <p:spPr>
          <a:xfrm>
            <a:off x="542281" y="1110765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排序</a:t>
            </a:r>
            <a:endParaRPr lang="zh-CN" altLang="en-US" sz="2400" noProof="1"/>
          </a:p>
        </p:txBody>
      </p:sp>
      <p:grpSp>
        <p:nvGrpSpPr>
          <p:cNvPr id="11" name="组合 114"/>
          <p:cNvGrpSpPr/>
          <p:nvPr/>
        </p:nvGrpSpPr>
        <p:grpSpPr>
          <a:xfrm>
            <a:off x="569939" y="121967"/>
            <a:ext cx="7530453" cy="662730"/>
            <a:chOff x="933887" y="3380765"/>
            <a:chExt cx="7530453" cy="662730"/>
          </a:xfrm>
        </p:grpSpPr>
        <p:grpSp>
          <p:nvGrpSpPr>
            <p:cNvPr id="12" name="组合 105"/>
            <p:cNvGrpSpPr/>
            <p:nvPr/>
          </p:nvGrpSpPr>
          <p:grpSpPr>
            <a:xfrm>
              <a:off x="933887" y="3380765"/>
              <a:ext cx="7530453" cy="662730"/>
              <a:chOff x="933887" y="3380765"/>
              <a:chExt cx="7530453" cy="66273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126354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en-US" altLang="zh-CN" sz="3600" b="1" dirty="0" err="1" smtClean="0">
                    <a:latin typeface="Times New Roman" pitchFamily="18" charset="0"/>
                    <a:ea typeface="黑体" pitchFamily="49" charset="-122"/>
                  </a:rPr>
                  <a:t>ndarray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相关操作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01939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601" y="1052736"/>
            <a:ext cx="8229600" cy="4678451"/>
          </a:xfrm>
        </p:spPr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strike="noStrike" noProof="1"/>
              <a:t>矩阵运算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a_list = [3, 5, 7]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 = np.matrix(a_list)            # 创建矩阵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matrix([[3, 5, 7]])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a_mat.T                              # 矩阵转置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matrix([[3],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        [5],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        [7]])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a_mat.shape                          # 矩阵形状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(1, 3)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&gt;&gt;&gt; a_mat.size                           </a:t>
            </a:r>
            <a:r>
              <a:rPr lang="en-US" altLang="zh-CN" sz="1800" strike="noStrike" noProof="1">
                <a:latin typeface="Consolas" panose="020B0609020204030204" charset="0"/>
                <a:ea typeface="宋体" panose="02010600030101010101" pitchFamily="2" charset="-122"/>
              </a:rPr>
              <a:t># </a:t>
            </a:r>
            <a:r>
              <a:rPr lang="zh-CN" altLang="en-US" sz="1800" strike="noStrike" noProof="1">
                <a:latin typeface="Consolas" panose="020B0609020204030204" charset="0"/>
                <a:ea typeface="宋体" panose="02010600030101010101" pitchFamily="2" charset="-122"/>
              </a:rPr>
              <a:t>元素个数</a:t>
            </a:r>
          </a:p>
          <a:p>
            <a:pPr marL="0" indent="0" fontAlgn="base">
              <a:buNone/>
            </a:pPr>
            <a:r>
              <a:rPr lang="zh-CN" altLang="en-US" sz="1800" strike="noStrike" noProof="1">
                <a:solidFill>
                  <a:srgbClr val="0000FF"/>
                </a:solidFill>
                <a:latin typeface="Consolas" panose="020B0609020204030204" charset="0"/>
                <a:ea typeface="宋体" panose="02010600030101010101" pitchFamily="2" charset="-122"/>
              </a:rPr>
              <a:t>3</a:t>
            </a:r>
          </a:p>
        </p:txBody>
      </p:sp>
      <p:grpSp>
        <p:nvGrpSpPr>
          <p:cNvPr id="9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10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3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1" name="图片 10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94644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723416" y="1522789"/>
            <a:ext cx="8229600" cy="4678451"/>
          </a:xfrm>
        </p:spPr>
        <p:txBody>
          <a:bodyPr anchor="t"/>
          <a:lstStyle/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b_mat = np.matrix((1, 2, 3))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创建矩阵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b_mat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2, 3]])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 * b_mat.T                      # 矩阵相乘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matrix([[34]])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a_mat.mean()                         # 元素平均值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5.0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a_mat.sum()                          # 所有元素之和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15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a_mat.max()      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最大值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7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a_mat.max(axis=1)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matrix([[7]])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a_mat.max(axis=0)                    </a:t>
            </a:r>
            <a:r>
              <a:rPr lang="en-US" altLang="zh-CN" sz="1800" kern="1200" baseline="0" dirty="0">
                <a:latin typeface="Consolas" panose="020B0609020204030204" charset="0"/>
                <a:ea typeface="+mn-ea"/>
                <a:cs typeface="+mn-cs"/>
              </a:rPr>
              <a:t># </a:t>
            </a:r>
            <a:r>
              <a:rPr lang="zh-CN" altLang="en-US" sz="1800" kern="1200" baseline="0" dirty="0">
                <a:latin typeface="Consolas" panose="020B0609020204030204" charset="0"/>
                <a:ea typeface="+mn-ea"/>
                <a:cs typeface="+mn-cs"/>
              </a:rPr>
              <a:t>纵向最大值</a:t>
            </a:r>
          </a:p>
          <a:p>
            <a:pPr marL="0" indent="0" defTabSz="914400">
              <a:spcBef>
                <a:spcPct val="0"/>
              </a:spcBef>
              <a:buFont typeface="Wingdings" panose="05000000000000000000" charset="0"/>
              <a:buNone/>
            </a:pPr>
            <a:r>
              <a:rPr lang="zh-CN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matrix([[3, 5, 7]])</a:t>
            </a:r>
          </a:p>
        </p:txBody>
      </p:sp>
      <p:sp>
        <p:nvSpPr>
          <p:cNvPr id="9" name="矩形 8"/>
          <p:cNvSpPr/>
          <p:nvPr/>
        </p:nvSpPr>
        <p:spPr>
          <a:xfrm>
            <a:off x="525217" y="1036716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矩阵</a:t>
            </a:r>
            <a:r>
              <a:rPr lang="zh-CN" altLang="en-US" sz="2400" noProof="1"/>
              <a:t>运算</a:t>
            </a:r>
          </a:p>
        </p:txBody>
      </p:sp>
      <p:grpSp>
        <p:nvGrpSpPr>
          <p:cNvPr id="10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83329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2"/>
          <p:cNvSpPr>
            <a:spLocks noGrp="1"/>
          </p:cNvSpPr>
          <p:nvPr>
            <p:ph idx="1"/>
          </p:nvPr>
        </p:nvSpPr>
        <p:spPr>
          <a:xfrm>
            <a:off x="827584" y="1501457"/>
            <a:ext cx="8229600" cy="4678451"/>
          </a:xfrm>
        </p:spPr>
        <p:txBody>
          <a:bodyPr anchor="t"/>
          <a:lstStyle/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 =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np.matrix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([[1, 5, 3], [2, 9, 6]])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创建二维矩阵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5, 3],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[2, 9, 6]])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c_mat.argsort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(axis=0)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纵向排序后的元素序号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matrix([[0, 0, 0],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[1, 1, 1]], </a:t>
            </a:r>
            <a:r>
              <a:rPr lang="en-US" altLang="en-US" sz="1800" kern="1200" baseline="0" dirty="0" err="1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dtype</a:t>
            </a: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c_mat.argsort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(axis=1)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横向排序后的元素序号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matrix([[0, 2, 1],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        [0, 2, 1]], </a:t>
            </a:r>
            <a:r>
              <a:rPr lang="en-US" altLang="en-US" sz="1800" kern="1200" baseline="0" dirty="0" err="1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dtype</a:t>
            </a: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=int64)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 =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np.matrix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([[1, 2, 3], [4, 5, 6], [7, 8, 9]])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d_mat.diagonal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()     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矩阵对角线元素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5, 9]])</a:t>
            </a: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&gt;&gt;&gt;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d_mat.flatten</a:t>
            </a:r>
            <a:r>
              <a:rPr lang="en-US" altLang="en-US" sz="1800" kern="1200" baseline="0" dirty="0">
                <a:latin typeface="Consolas" panose="020B0609020204030204" charset="0"/>
                <a:ea typeface="+mn-ea"/>
                <a:cs typeface="+mn-cs"/>
              </a:rPr>
              <a:t>()                        # </a:t>
            </a:r>
            <a:r>
              <a:rPr lang="en-US" altLang="en-US" sz="1800" kern="1200" baseline="0" dirty="0" err="1">
                <a:latin typeface="Consolas" panose="020B0609020204030204" charset="0"/>
                <a:ea typeface="+mn-ea"/>
                <a:cs typeface="+mn-cs"/>
              </a:rPr>
              <a:t>矩阵平铺</a:t>
            </a:r>
            <a:endParaRPr lang="en-US" altLang="en-US" sz="1800" kern="1200" baseline="0" dirty="0">
              <a:latin typeface="Consolas" panose="020B0609020204030204" charset="0"/>
              <a:ea typeface="+mn-ea"/>
              <a:cs typeface="+mn-cs"/>
            </a:endParaRPr>
          </a:p>
          <a:p>
            <a:pPr marL="0" indent="0" defTabSz="914400">
              <a:buFont typeface="Wingdings" panose="05000000000000000000" charset="0"/>
              <a:buNone/>
            </a:pPr>
            <a:r>
              <a:rPr lang="en-US" altLang="en-US" sz="1800" kern="1200" baseline="0" dirty="0">
                <a:solidFill>
                  <a:srgbClr val="0000FF"/>
                </a:solidFill>
                <a:latin typeface="Consolas" panose="020B0609020204030204" charset="0"/>
                <a:ea typeface="+mn-ea"/>
                <a:cs typeface="+mn-cs"/>
              </a:rPr>
              <a:t>matrix([[1, 2, 3, 4, 5, 6, 7, 8, 9]])</a:t>
            </a:r>
          </a:p>
        </p:txBody>
      </p:sp>
      <p:sp>
        <p:nvSpPr>
          <p:cNvPr id="9" name="矩形 8"/>
          <p:cNvSpPr/>
          <p:nvPr/>
        </p:nvSpPr>
        <p:spPr>
          <a:xfrm>
            <a:off x="525217" y="1036716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anose="05000000000000000000" charset="0"/>
              <a:buChar char="n"/>
            </a:pPr>
            <a:r>
              <a:rPr lang="zh-CN" altLang="en-US" sz="2400" noProof="1" smtClean="0"/>
              <a:t> 矩阵</a:t>
            </a:r>
            <a:r>
              <a:rPr lang="zh-CN" altLang="en-US" sz="2400" noProof="1"/>
              <a:t>运算</a:t>
            </a:r>
          </a:p>
        </p:txBody>
      </p:sp>
      <p:grpSp>
        <p:nvGrpSpPr>
          <p:cNvPr id="10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11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85257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4"/>
          <p:cNvGrpSpPr/>
          <p:nvPr/>
        </p:nvGrpSpPr>
        <p:grpSpPr>
          <a:xfrm>
            <a:off x="-684584" y="84646"/>
            <a:ext cx="6912768" cy="688518"/>
            <a:chOff x="-309939" y="3354977"/>
            <a:chExt cx="6912768" cy="688518"/>
          </a:xfrm>
        </p:grpSpPr>
        <p:grpSp>
          <p:nvGrpSpPr>
            <p:cNvPr id="13" name="组合 105"/>
            <p:cNvGrpSpPr/>
            <p:nvPr/>
          </p:nvGrpSpPr>
          <p:grpSpPr>
            <a:xfrm>
              <a:off x="-309939" y="3354977"/>
              <a:ext cx="6912768" cy="688518"/>
              <a:chOff x="-309939" y="3354977"/>
              <a:chExt cx="6912768" cy="688518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-309939" y="3354977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264296" y="973462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/>
              <a:t>Numpy</a:t>
            </a:r>
            <a:r>
              <a:rPr lang="zh-CN" altLang="en-US" sz="2000" b="1" dirty="0" smtClean="0"/>
              <a:t>常用函数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0" y="6309320"/>
            <a:ext cx="77048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rgbClr val="0000FF"/>
                </a:solidFill>
              </a:rPr>
              <a:t>https://blog.csdn.net/m0_73342362/article/details/126585742</a:t>
            </a:r>
          </a:p>
        </p:txBody>
      </p:sp>
      <p:sp>
        <p:nvSpPr>
          <p:cNvPr id="9" name="矩形 8"/>
          <p:cNvSpPr/>
          <p:nvPr/>
        </p:nvSpPr>
        <p:spPr>
          <a:xfrm>
            <a:off x="297113" y="1376803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一、创建数组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Array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Linspace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Arange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Uniform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 err="1"/>
              <a:t>Random.randint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 err="1"/>
              <a:t>Random.random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 err="1"/>
              <a:t>Logspace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zeroes</a:t>
            </a:r>
          </a:p>
          <a:p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ones</a:t>
            </a:r>
          </a:p>
          <a:p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full</a:t>
            </a:r>
          </a:p>
          <a:p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Identity</a:t>
            </a:r>
            <a:endParaRPr lang="en-US" altLang="zh-CN" dirty="0"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40267" y="1410556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200"/>
              </a:lnSpc>
            </a:pPr>
            <a:r>
              <a:rPr lang="zh-CN" altLang="en-US" sz="2000" b="1" dirty="0">
                <a:solidFill>
                  <a:srgbClr val="0000FF"/>
                </a:solidFill>
              </a:rPr>
              <a:t>二、数组操作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min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13</a:t>
            </a:r>
            <a:r>
              <a:rPr lang="zh-CN" altLang="en-US" dirty="0"/>
              <a:t>、</a:t>
            </a:r>
            <a:r>
              <a:rPr lang="en-US" altLang="zh-CN" dirty="0"/>
              <a:t>max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14</a:t>
            </a:r>
            <a:r>
              <a:rPr lang="zh-CN" altLang="en-US" dirty="0"/>
              <a:t>、</a:t>
            </a:r>
            <a:r>
              <a:rPr lang="en-US" altLang="zh-CN" dirty="0"/>
              <a:t>unique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mean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 err="1"/>
              <a:t>medain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17</a:t>
            </a:r>
            <a:r>
              <a:rPr lang="zh-CN" altLang="en-US" dirty="0"/>
              <a:t>、</a:t>
            </a:r>
            <a:r>
              <a:rPr lang="en-US" altLang="zh-CN" dirty="0"/>
              <a:t>digitize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18</a:t>
            </a:r>
            <a:r>
              <a:rPr lang="zh-CN" altLang="en-US" dirty="0"/>
              <a:t>、</a:t>
            </a:r>
            <a:r>
              <a:rPr lang="en-US" altLang="zh-CN" dirty="0"/>
              <a:t>reshape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en-US" altLang="zh-CN" dirty="0" err="1"/>
              <a:t>expand_dims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squeeze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21</a:t>
            </a:r>
            <a:r>
              <a:rPr lang="zh-CN" altLang="en-US" dirty="0"/>
              <a:t>、</a:t>
            </a:r>
            <a:r>
              <a:rPr lang="en-US" altLang="zh-CN" dirty="0" err="1"/>
              <a:t>count_nonzero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 err="1"/>
              <a:t>argwhere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23</a:t>
            </a:r>
            <a:r>
              <a:rPr lang="zh-CN" altLang="en-US" dirty="0"/>
              <a:t>、</a:t>
            </a:r>
            <a:r>
              <a:rPr lang="en-US" altLang="zh-CN" dirty="0" err="1"/>
              <a:t>argmax</a:t>
            </a:r>
            <a:r>
              <a:rPr lang="en-US" altLang="zh-CN" dirty="0"/>
              <a:t> &amp; </a:t>
            </a:r>
            <a:r>
              <a:rPr lang="en-US" altLang="zh-CN" dirty="0" err="1"/>
              <a:t>argmin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sort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25</a:t>
            </a:r>
            <a:r>
              <a:rPr lang="zh-CN" altLang="en-US" dirty="0"/>
              <a:t>、</a:t>
            </a:r>
            <a:r>
              <a:rPr lang="en-US" altLang="zh-CN" dirty="0"/>
              <a:t>abs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26</a:t>
            </a:r>
            <a:r>
              <a:rPr lang="zh-CN" altLang="en-US" dirty="0"/>
              <a:t>、</a:t>
            </a:r>
            <a:r>
              <a:rPr lang="en-US" altLang="zh-CN" dirty="0"/>
              <a:t>round</a:t>
            </a:r>
          </a:p>
          <a:p>
            <a:pPr>
              <a:lnSpc>
                <a:spcPts val="1200"/>
              </a:lnSpc>
            </a:pPr>
            <a:endParaRPr lang="en-US" altLang="zh-CN" dirty="0"/>
          </a:p>
          <a:p>
            <a:pPr>
              <a:lnSpc>
                <a:spcPts val="1200"/>
              </a:lnSpc>
            </a:pPr>
            <a:r>
              <a:rPr lang="en-US" altLang="zh-CN" dirty="0"/>
              <a:t>27</a:t>
            </a:r>
            <a:r>
              <a:rPr lang="zh-CN" altLang="en-US" dirty="0"/>
              <a:t>、</a:t>
            </a:r>
            <a:r>
              <a:rPr lang="en-US" altLang="zh-CN" dirty="0" smtClean="0"/>
              <a:t>clip</a:t>
            </a:r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5292080" y="1484784"/>
            <a:ext cx="4572000" cy="43499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sz="2000" b="1" dirty="0">
                <a:solidFill>
                  <a:srgbClr val="0000FF"/>
                </a:solidFill>
              </a:rPr>
              <a:t>三、替换数组中的值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28</a:t>
            </a:r>
            <a:r>
              <a:rPr lang="zh-CN" altLang="en-US" dirty="0"/>
              <a:t>、</a:t>
            </a:r>
            <a:r>
              <a:rPr lang="en-US" altLang="zh-CN" dirty="0"/>
              <a:t>where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29</a:t>
            </a:r>
            <a:r>
              <a:rPr lang="zh-CN" altLang="en-US" dirty="0"/>
              <a:t>、</a:t>
            </a:r>
            <a:r>
              <a:rPr lang="en-US" altLang="zh-CN" dirty="0"/>
              <a:t>put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30</a:t>
            </a:r>
            <a:r>
              <a:rPr lang="zh-CN" altLang="en-US" dirty="0"/>
              <a:t>、</a:t>
            </a:r>
            <a:r>
              <a:rPr lang="en-US" altLang="zh-CN" dirty="0" err="1"/>
              <a:t>copyto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四、集合操作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31</a:t>
            </a:r>
            <a:r>
              <a:rPr lang="zh-CN" altLang="en-US" dirty="0"/>
              <a:t>、查找公共元素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32</a:t>
            </a:r>
            <a:r>
              <a:rPr lang="zh-CN" altLang="en-US" dirty="0"/>
              <a:t>、查找不同元素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33</a:t>
            </a:r>
            <a:r>
              <a:rPr lang="zh-CN" altLang="en-US" dirty="0"/>
              <a:t>、从两个数组中提取唯一元素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34</a:t>
            </a:r>
            <a:r>
              <a:rPr lang="zh-CN" altLang="en-US" dirty="0"/>
              <a:t>、合并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五、数组分割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35</a:t>
            </a:r>
            <a:r>
              <a:rPr lang="zh-CN" altLang="en-US" dirty="0"/>
              <a:t>、水平分割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36</a:t>
            </a:r>
            <a:r>
              <a:rPr lang="zh-CN" altLang="en-US" dirty="0"/>
              <a:t>、垂直分割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六、数组叠加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37</a:t>
            </a:r>
            <a:r>
              <a:rPr lang="zh-CN" altLang="en-US" dirty="0"/>
              <a:t>、水平叠加</a:t>
            </a:r>
          </a:p>
          <a:p>
            <a:pPr>
              <a:lnSpc>
                <a:spcPts val="1000"/>
              </a:lnSpc>
            </a:pPr>
            <a:endParaRPr lang="zh-CN" altLang="en-US" dirty="0"/>
          </a:p>
          <a:p>
            <a:pPr>
              <a:lnSpc>
                <a:spcPts val="1000"/>
              </a:lnSpc>
            </a:pPr>
            <a:r>
              <a:rPr lang="en-US" altLang="zh-CN" dirty="0"/>
              <a:t>38</a:t>
            </a:r>
            <a:r>
              <a:rPr lang="zh-CN" altLang="en-US" dirty="0"/>
              <a:t>、</a:t>
            </a:r>
            <a:r>
              <a:rPr lang="zh-CN" altLang="en-US" dirty="0" smtClean="0"/>
              <a:t>垂直叠加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2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noProof="1">
                <a:latin typeface="Consolas" panose="020B0609020204030204" charset="0"/>
                <a:sym typeface="+mn-ea"/>
              </a:rPr>
              <a:t>计算相关系数矩阵（对称矩阵，对角线上元素表示自相关系数）</a:t>
            </a:r>
          </a:p>
          <a:p>
            <a:pPr marL="0" indent="0"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np.corrcoef([1,2,3,4], [4,3,2,1]) 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#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负相关，变化方向相反</a:t>
            </a: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array([[ 1., -1.],</a:t>
            </a: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[-1.,  1.]])</a:t>
            </a:r>
            <a:endParaRPr lang="zh-CN" altLang="en-US" sz="1500" noProof="1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np.corrcoef([1,2,3,4], [1,2,3,4]) 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#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正相关，变化方向一致</a:t>
            </a: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array([[ 1.,  1.],</a:t>
            </a: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[ 1.,  1.]])</a:t>
            </a:r>
          </a:p>
          <a:p>
            <a:pPr marL="0" indent="0"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np.corrcoef([1,2,3,4], [1,2,3,40])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#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正相关，变化趋势接近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array([[ 1.       ,  0.8010362],</a:t>
            </a:r>
          </a:p>
          <a:p>
            <a:pPr marL="0" indent="0"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[ 0.8010362,  1.       ]])</a:t>
            </a:r>
          </a:p>
        </p:txBody>
      </p:sp>
      <p:grpSp>
        <p:nvGrpSpPr>
          <p:cNvPr id="8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9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2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0" name="图片 9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42584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/>
              <a:t>计算方差、协方差。</a:t>
            </a:r>
            <a:endParaRPr lang="zh-CN" altLang="en-US" sz="1500" noProof="1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np.cov([1,1,1,1,1])                     </a:t>
            </a:r>
            <a:r>
              <a:rPr lang="en-US" altLang="zh-CN" sz="1500" noProof="1">
                <a:latin typeface="Consolas" panose="020B0609020204030204" charset="0"/>
                <a:sym typeface="+mn-ea"/>
              </a:rPr>
              <a:t># </a:t>
            </a:r>
            <a:r>
              <a:rPr lang="zh-CN" altLang="en-US" sz="1500" noProof="1">
                <a:latin typeface="Consolas" panose="020B0609020204030204" charset="0"/>
                <a:sym typeface="+mn-ea"/>
              </a:rPr>
              <a:t>协方差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array(0.0)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x = [-2.1, -1,  4.3]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y = [3,  1.1,  0.12]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X = np.vstack((x,y))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print(np.cov(X))                        </a:t>
            </a:r>
            <a:r>
              <a:rPr lang="en-US" altLang="zh-CN" sz="1500" noProof="1">
                <a:latin typeface="Consolas" panose="020B0609020204030204" charset="0"/>
                <a:sym typeface="+mn-ea"/>
              </a:rPr>
              <a:t># </a:t>
            </a:r>
            <a:r>
              <a:rPr lang="zh-CN" altLang="en-US" sz="1500" noProof="1">
                <a:latin typeface="Consolas" panose="020B0609020204030204" charset="0"/>
                <a:sym typeface="+mn-ea"/>
              </a:rPr>
              <a:t>协方差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[[ 11.71        -4.286     ]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[ -4.286        2.14413333]]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print(np.cov(x, y))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[[ 11.71        -4.286     ]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[ -4.286        2.14413333]]</a:t>
            </a:r>
            <a:endParaRPr lang="zh-CN" altLang="en-US" sz="15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sym typeface="+mn-ea"/>
              </a:rPr>
              <a:t>&gt;&gt;&gt; print(np.cov(x))</a:t>
            </a:r>
            <a:endParaRPr lang="zh-CN" altLang="en-US" sz="15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11.709999999999999</a:t>
            </a:r>
            <a:endParaRPr lang="zh-CN" altLang="en-US" sz="1500" noProof="1"/>
          </a:p>
        </p:txBody>
      </p:sp>
      <p:grpSp>
        <p:nvGrpSpPr>
          <p:cNvPr id="8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9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2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0" name="图片 9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61628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78451"/>
          </a:xfrm>
        </p:spPr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>
                <a:latin typeface="Consolas" panose="020B0609020204030204" charset="0"/>
                <a:ea typeface="+mn-ea"/>
              </a:rPr>
              <a:t>计算特征值与特征向量</a:t>
            </a:r>
            <a:endParaRPr lang="zh-CN" altLang="en-US" sz="12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noProof="1">
                <a:latin typeface="Consolas" panose="020B0609020204030204" charset="0"/>
                <a:ea typeface="+mn-ea"/>
              </a:rPr>
              <a:t>&gt;&gt;&gt; 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latin typeface="Consolas" panose="020B0609020204030204" charset="0"/>
                <a:ea typeface="+mn-ea"/>
              </a:rPr>
              <a:t>&gt;&gt;&gt; e, v = np.linalg.eig([[1,1],[2,2]])    </a:t>
            </a:r>
            <a:r>
              <a:rPr lang="en-US" altLang="zh-CN" sz="1350" noProof="1">
                <a:latin typeface="Consolas" panose="020B0609020204030204" charset="0"/>
                <a:sym typeface="+mn-ea"/>
              </a:rPr>
              <a:t># </a:t>
            </a:r>
            <a:r>
              <a:rPr lang="zh-CN" altLang="en-US" sz="1350" noProof="1">
                <a:latin typeface="Consolas" panose="020B0609020204030204" charset="0"/>
                <a:sym typeface="+mn-ea"/>
              </a:rPr>
              <a:t>特征值与特征向量</a:t>
            </a:r>
            <a:endParaRPr lang="zh-CN" altLang="en-US" sz="12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latin typeface="Consolas" panose="020B0609020204030204" charset="0"/>
                <a:ea typeface="+mn-ea"/>
              </a:rPr>
              <a:t>&gt;&gt;&gt; e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                                      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# 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所有特征值的和等于主对角线元素之和，也就是矩阵的迹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array([ 0.,  3.])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latin typeface="Consolas" panose="020B0609020204030204" charset="0"/>
                <a:ea typeface="+mn-ea"/>
              </a:rPr>
              <a:t>&gt;&gt;&gt; v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array([[-0.70710678, -0.4472136 ],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[ 0.70710678, -0.89442719]])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sym typeface="+mn-ea"/>
              </a:rPr>
              <a:t>&gt;&gt;&gt; np.matrix(v)*np.matrix(np.diag(e))*np.linalg.inv(v) 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# 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还原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matrix([[1., 1.],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 [2., 2.]])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sym typeface="+mn-ea"/>
              </a:rPr>
              <a:t>&gt;&gt;&gt; np.dot(v, np.diag(e)).dot(np.linalg.inv(v))         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# 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还原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array([[1., 1.],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       [2., 2.]])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latin typeface="Consolas" panose="020B0609020204030204" charset="0"/>
                <a:sym typeface="+mn-ea"/>
              </a:rPr>
              <a:t>&gt;&gt;&gt; np.linalg.det(np.array([[1,1],[2,2]])-e*v)          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# A-</a:t>
            </a:r>
            <a:r>
              <a:rPr lang="en-US" altLang="zh-CN" sz="1200" dirty="0" err="1">
                <a:latin typeface="Consolas" panose="020B0609020204030204" charset="0"/>
                <a:sym typeface="+mn-ea"/>
              </a:rPr>
              <a:t>ev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的行列式为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0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00B0F0"/>
                </a:solidFill>
                <a:latin typeface="Consolas" panose="020B0609020204030204" charset="0"/>
                <a:sym typeface="+mn-ea"/>
              </a:rPr>
              <a:t>0.0</a:t>
            </a:r>
            <a:endParaRPr lang="zh-CN" altLang="en-US" sz="12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4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933319"/>
      </p:ext>
    </p:extLst>
  </p:cSld>
  <p:clrMapOvr>
    <a:masterClrMapping/>
  </p:clrMapOvr>
  <p:transition spd="slow" advClick="0">
    <p:pull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>
                <a:latin typeface="Consolas" panose="020B0609020204030204" charset="0"/>
                <a:ea typeface="+mn-ea"/>
              </a:rPr>
              <a:t>计算逆矩阵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sym typeface="+mn-ea"/>
              </a:rPr>
              <a:t>矩阵可逆的充分必要条件是行列式不等于</a:t>
            </a:r>
            <a:r>
              <a:rPr lang="en-US" altLang="zh-CN" sz="1400" dirty="0">
                <a:latin typeface="Consolas" panose="020B0609020204030204" charset="0"/>
                <a:sym typeface="+mn-ea"/>
              </a:rPr>
              <a:t>0</a:t>
            </a:r>
            <a:r>
              <a:rPr lang="zh-CN" altLang="en-US" sz="1400" dirty="0">
                <a:latin typeface="Consolas" panose="020B0609020204030204" charset="0"/>
                <a:sym typeface="+mn-ea"/>
              </a:rPr>
              <a:t>，或者说满秩。矩阵的秩定义为矩阵线性无关的行向量或列向量的最大数量。</a:t>
            </a:r>
            <a:endParaRPr lang="zh-CN" altLang="en-US" sz="1400" noProof="1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noProof="1">
                <a:latin typeface="Consolas" panose="020B0609020204030204" charset="0"/>
                <a:sym typeface="+mn-ea"/>
              </a:rPr>
              <a:t>&gt;&gt;&gt; 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  <a:ea typeface="+mn-ea"/>
              </a:rPr>
              <a:t>&gt;&gt;&gt; x = np.matrix([[1,2], [3,4]])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  <a:ea typeface="+mn-ea"/>
              </a:rPr>
              <a:t>&gt;&gt;&gt; y = np.linalg.inv(x)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  <a:ea typeface="+mn-ea"/>
              </a:rPr>
              <a:t>&gt;&gt;&gt; x * y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matrix([[  1.00000000e+00,   1.11022302e-16],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 0.00000000e+00,   1.00000000e+00]])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latin typeface="Consolas" panose="020B0609020204030204" charset="0"/>
                <a:ea typeface="+mn-ea"/>
              </a:rPr>
              <a:t>&gt;&gt;&gt; y * x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matrix([[  1.00000000e+00,   4.44089210e-16],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noProof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[  0.00000000e+00,   1.00000000e+00]])</a:t>
            </a:r>
          </a:p>
          <a:p>
            <a:pPr marL="0" indent="0">
              <a:buNone/>
            </a:pPr>
            <a:endParaRPr lang="zh-CN" altLang="en-US" sz="1400" noProof="1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4" name="组合 114"/>
          <p:cNvGrpSpPr/>
          <p:nvPr/>
        </p:nvGrpSpPr>
        <p:grpSpPr>
          <a:xfrm>
            <a:off x="-36512" y="121967"/>
            <a:ext cx="7200800" cy="662730"/>
            <a:chOff x="327436" y="3380765"/>
            <a:chExt cx="7200800" cy="662730"/>
          </a:xfrm>
        </p:grpSpPr>
        <p:grpSp>
          <p:nvGrpSpPr>
            <p:cNvPr id="5" name="组合 105"/>
            <p:cNvGrpSpPr/>
            <p:nvPr/>
          </p:nvGrpSpPr>
          <p:grpSpPr>
            <a:xfrm>
              <a:off x="327436" y="3380765"/>
              <a:ext cx="7200800" cy="662730"/>
              <a:chOff x="327436" y="3380765"/>
              <a:chExt cx="7200800" cy="66273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327436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-Matrix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462009"/>
      </p:ext>
    </p:extLst>
  </p:cSld>
  <p:clrMapOvr>
    <a:masterClrMapping/>
  </p:clrMapOvr>
  <p:transition spd="slow" advClick="0">
    <p:pull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7713345" cy="3395345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/>
              <a:t>判断是否正交矩阵。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&gt;&gt;&gt; mat = np.matrix([[1,0,0], [0,1,0], [0,0,1]])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&gt;&gt;&gt; mat * mat.T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matrix([[1, 0, 0],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[0, 1, 0],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[0, 0, 1]])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&gt;&gt;&gt; mat * np.linalg.inv(mat)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matrix([[1., 0.,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[0., 1., 0.],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[0., 0., 1.]])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&gt;&gt;&gt; np.linalg.det(mat)   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正交矩阵的行列式为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，不同行向量之间内积为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0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1.0</a:t>
            </a:r>
          </a:p>
        </p:txBody>
      </p:sp>
      <p:graphicFrame>
        <p:nvGraphicFramePr>
          <p:cNvPr id="4" name="Object -2147482624"/>
          <p:cNvGraphicFramePr>
            <a:graphicFrameLocks noChangeAspect="1"/>
          </p:cNvGraphicFramePr>
          <p:nvPr/>
        </p:nvGraphicFramePr>
        <p:xfrm>
          <a:off x="6080947" y="2005632"/>
          <a:ext cx="960239" cy="75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r:id="rId3" imgW="584200" imgH="457200" progId="Equation.KSEE3">
                  <p:embed/>
                </p:oleObj>
              </mc:Choice>
              <mc:Fallback>
                <p:oleObj r:id="rId3" imgW="584200" imgH="457200" progId="Equation.KSEE3">
                  <p:embed/>
                  <p:pic>
                    <p:nvPicPr>
                      <p:cNvPr id="4" name="Object -21474826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947" y="2005632"/>
                        <a:ext cx="960239" cy="751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114"/>
          <p:cNvGrpSpPr/>
          <p:nvPr/>
        </p:nvGrpSpPr>
        <p:grpSpPr>
          <a:xfrm>
            <a:off x="179512" y="121967"/>
            <a:ext cx="7200800" cy="662730"/>
            <a:chOff x="543460" y="3380765"/>
            <a:chExt cx="720080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543460" y="3380765"/>
              <a:ext cx="7200800" cy="662730"/>
              <a:chOff x="543460" y="3380765"/>
              <a:chExt cx="720080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54346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简单应用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669816"/>
      </p:ext>
    </p:extLst>
  </p:cSld>
  <p:clrMapOvr>
    <a:masterClrMapping/>
  </p:clrMapOvr>
  <p:transition spd="slow" advClick="0">
    <p:pull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noProof="1"/>
              <a:t>求解线性方程组</a:t>
            </a:r>
            <a:r>
              <a:rPr lang="en-US" altLang="zh-CN" sz="2400" b="1" noProof="1"/>
              <a:t>ax=b</a:t>
            </a:r>
            <a:r>
              <a:rPr lang="zh-CN" altLang="en-US" sz="2400" b="1" noProof="1"/>
              <a:t>的解。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a = np.array([[3,1], [1,2]])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b = np.array([9,8])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x = np.linalg.solve(a, 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x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array([ 2.,  3.])</a:t>
            </a:r>
            <a:endParaRPr lang="zh-CN" altLang="en-US" sz="1500" noProof="1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np.dot(a, 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array([ 9.,  8.])</a:t>
            </a:r>
            <a:endParaRPr lang="zh-CN" altLang="en-US" sz="1500" noProof="1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&gt;&gt;&gt; np.linalg.lstsq(a, b) 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最小二乘解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                          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返回解、余项、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a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的秩、</a:t>
            </a:r>
            <a:r>
              <a:rPr lang="en-US" altLang="zh-CN" sz="1500" noProof="1">
                <a:latin typeface="Consolas" panose="020B0609020204030204" charset="0"/>
                <a:cs typeface="Consolas" panose="020B0609020204030204" charset="0"/>
              </a:rPr>
              <a:t>a</a:t>
            </a:r>
            <a:r>
              <a:rPr lang="zh-CN" altLang="en-US" sz="1500" noProof="1">
                <a:latin typeface="Consolas" panose="020B0609020204030204" charset="0"/>
                <a:cs typeface="Consolas" panose="020B0609020204030204" charset="0"/>
              </a:rPr>
              <a:t>的奇异值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(array([ 2.,  3.]), array([], dtype=float64), 2, array([ 3.61803399,  1.38196601]))</a:t>
            </a:r>
          </a:p>
        </p:txBody>
      </p:sp>
      <p:graphicFrame>
        <p:nvGraphicFramePr>
          <p:cNvPr id="92163" name="对象 -21474826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61412"/>
              </p:ext>
            </p:extLst>
          </p:nvPr>
        </p:nvGraphicFramePr>
        <p:xfrm>
          <a:off x="4788024" y="1988840"/>
          <a:ext cx="3032760" cy="1203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r:id="rId3" imgW="1854200" imgH="736600" progId="Equation.KSEE3">
                  <p:embed/>
                </p:oleObj>
              </mc:Choice>
              <mc:Fallback>
                <p:oleObj r:id="rId3" imgW="1854200" imgH="736600" progId="Equation.KSEE3">
                  <p:embed/>
                  <p:pic>
                    <p:nvPicPr>
                      <p:cNvPr id="92163" name="对象 -21474826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024" y="1988840"/>
                        <a:ext cx="3032760" cy="1203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114"/>
          <p:cNvGrpSpPr/>
          <p:nvPr/>
        </p:nvGrpSpPr>
        <p:grpSpPr>
          <a:xfrm>
            <a:off x="179512" y="121967"/>
            <a:ext cx="7200800" cy="662730"/>
            <a:chOff x="543460" y="3380765"/>
            <a:chExt cx="7200800" cy="662730"/>
          </a:xfrm>
        </p:grpSpPr>
        <p:grpSp>
          <p:nvGrpSpPr>
            <p:cNvPr id="7" name="组合 105"/>
            <p:cNvGrpSpPr/>
            <p:nvPr/>
          </p:nvGrpSpPr>
          <p:grpSpPr>
            <a:xfrm>
              <a:off x="543460" y="3380765"/>
              <a:ext cx="7200800" cy="662730"/>
              <a:chOff x="543460" y="3380765"/>
              <a:chExt cx="7200800" cy="66273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54346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简单应用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1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863938"/>
      </p:ext>
    </p:extLst>
  </p:cSld>
  <p:clrMapOvr>
    <a:masterClrMapping/>
  </p:clrMapOvr>
  <p:transition spd="slow" advClick="0">
    <p:pull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noProof="1"/>
              <a:t>计算矩阵和向量的范数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x = np.matrix([[1,2],[3,-4]])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np.linalg.norm(x)    </a:t>
            </a:r>
            <a:r>
              <a:rPr lang="en-US" altLang="zh-CN" sz="1500" noProof="1">
                <a:latin typeface="Consolas" panose="020B0609020204030204" charset="0"/>
              </a:rPr>
              <a:t># (1**2+2**2+3**2+(-4)**2)**0.5</a:t>
            </a:r>
            <a:endParaRPr lang="zh-CN" altLang="en-US" sz="1500" noProof="1">
              <a:latin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</a:rPr>
              <a:t>5.4772255750516612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np.linalg.norm(x, -2) </a:t>
            </a:r>
            <a:r>
              <a:rPr lang="en-US" altLang="zh-CN" sz="1500" noProof="1">
                <a:latin typeface="Consolas" panose="020B0609020204030204" charset="0"/>
              </a:rPr>
              <a:t># smallest singular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</a:rPr>
              <a:t>1.9543950758485487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np.linalg.norm(x, -1) </a:t>
            </a:r>
            <a:r>
              <a:rPr lang="en-US" altLang="zh-CN" sz="1500" noProof="1">
                <a:latin typeface="Consolas" panose="020B0609020204030204" charset="0"/>
              </a:rPr>
              <a:t># min(sum(abs(x), axis=0))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</a:rPr>
              <a:t>4.0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np.linalg.norm(x, 1)  </a:t>
            </a:r>
            <a:r>
              <a:rPr lang="en-US" altLang="zh-CN" sz="1500" noProof="1">
                <a:latin typeface="Consolas" panose="020B0609020204030204" charset="0"/>
              </a:rPr>
              <a:t># max(sum(abs(x), axis=0))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</a:rPr>
              <a:t>6.0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latin typeface="Consolas" panose="020B0609020204030204" charset="0"/>
              </a:rPr>
              <a:t>&gt;&gt;&gt; np.linalg.norm(np.array([1,2,3,4]), 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500" noProof="1">
                <a:solidFill>
                  <a:srgbClr val="00B0F0"/>
                </a:solidFill>
                <a:latin typeface="Consolas" panose="020B0609020204030204" charset="0"/>
              </a:rPr>
              <a:t>4.6415888336127784</a:t>
            </a:r>
          </a:p>
        </p:txBody>
      </p:sp>
      <p:grpSp>
        <p:nvGrpSpPr>
          <p:cNvPr id="5" name="组合 114"/>
          <p:cNvGrpSpPr/>
          <p:nvPr/>
        </p:nvGrpSpPr>
        <p:grpSpPr>
          <a:xfrm>
            <a:off x="179512" y="121967"/>
            <a:ext cx="7200800" cy="662730"/>
            <a:chOff x="543460" y="3380765"/>
            <a:chExt cx="7200800" cy="662730"/>
          </a:xfrm>
        </p:grpSpPr>
        <p:grpSp>
          <p:nvGrpSpPr>
            <p:cNvPr id="6" name="组合 105"/>
            <p:cNvGrpSpPr/>
            <p:nvPr/>
          </p:nvGrpSpPr>
          <p:grpSpPr>
            <a:xfrm>
              <a:off x="543460" y="3380765"/>
              <a:ext cx="7200800" cy="662730"/>
              <a:chOff x="543460" y="3380765"/>
              <a:chExt cx="7200800" cy="66273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543460" y="3383972"/>
                <a:ext cx="7200800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简单应用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304237"/>
      </p:ext>
    </p:extLst>
  </p:cSld>
  <p:clrMapOvr>
    <a:masterClrMapping/>
  </p:clrMapOvr>
  <p:transition spd="slow" advClick="0">
    <p:pull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179512" y="1052736"/>
            <a:ext cx="82296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rgbClr val="0000FF"/>
                </a:solidFill>
                <a:latin typeface="+mn-lt"/>
                <a:ea typeface="+mn-ea"/>
                <a:sym typeface="宋体" panose="02010600030101010101" pitchFamily="2" charset="-122"/>
              </a:rPr>
              <a:t>scipy</a:t>
            </a:r>
            <a:r>
              <a:rPr lang="zh-CN" altLang="en-US" sz="1800" dirty="0" smtClean="0">
                <a:latin typeface="+mn-lt"/>
                <a:ea typeface="+mn-ea"/>
                <a:sym typeface="宋体" panose="02010600030101010101" pitchFamily="2" charset="-122"/>
              </a:rPr>
              <a:t>：</a:t>
            </a:r>
            <a:r>
              <a:rPr lang="en-US" altLang="zh-CN" sz="1800" dirty="0" smtClean="0">
                <a:latin typeface="+mn-lt"/>
                <a:ea typeface="+mn-ea"/>
                <a:sym typeface="宋体" panose="02010600030101010101" pitchFamily="2" charset="-122"/>
              </a:rPr>
              <a:t>scipy</a:t>
            </a:r>
            <a:r>
              <a:rPr lang="zh-CN" altLang="en-US" sz="1800" dirty="0" smtClean="0">
                <a:latin typeface="+mn-lt"/>
                <a:ea typeface="+mn-ea"/>
                <a:sym typeface="宋体" panose="02010600030101010101" pitchFamily="2" charset="-122"/>
              </a:rPr>
              <a:t>依赖于</a:t>
            </a:r>
            <a:r>
              <a:rPr lang="en-US" altLang="zh-CN" sz="1800" dirty="0" err="1" smtClean="0">
                <a:latin typeface="+mn-lt"/>
                <a:ea typeface="+mn-ea"/>
                <a:sym typeface="宋体" panose="02010600030101010101" pitchFamily="2" charset="-122"/>
              </a:rPr>
              <a:t>numpy</a:t>
            </a:r>
            <a:r>
              <a:rPr lang="zh-CN" altLang="en-US" sz="1800" dirty="0" smtClean="0">
                <a:latin typeface="+mn-lt"/>
                <a:ea typeface="+mn-ea"/>
                <a:sym typeface="宋体" panose="02010600030101010101" pitchFamily="2" charset="-122"/>
              </a:rPr>
              <a:t>，提供了更多的数学工具，包括矩阵运算、线性方程组求解、积分、优化、插值、信号处理、图像处理、统计等等。</a:t>
            </a:r>
            <a:endParaRPr lang="zh-CN" altLang="en-US" sz="1800" dirty="0">
              <a:latin typeface="+mn-lt"/>
              <a:ea typeface="+mn-ea"/>
            </a:endParaRPr>
          </a:p>
        </p:txBody>
      </p:sp>
      <p:grpSp>
        <p:nvGrpSpPr>
          <p:cNvPr id="7" name="组合 67"/>
          <p:cNvGrpSpPr/>
          <p:nvPr/>
        </p:nvGrpSpPr>
        <p:grpSpPr>
          <a:xfrm>
            <a:off x="490702" y="44624"/>
            <a:ext cx="8761818" cy="720080"/>
            <a:chOff x="936625" y="4157651"/>
            <a:chExt cx="8761818" cy="720080"/>
          </a:xfrm>
        </p:grpSpPr>
        <p:grpSp>
          <p:nvGrpSpPr>
            <p:cNvPr id="8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9" name="图片 8" descr="无标题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graphicFrame>
        <p:nvGraphicFramePr>
          <p:cNvPr id="12" name="Table -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1757025"/>
              </p:ext>
            </p:extLst>
          </p:nvPr>
        </p:nvGraphicFramePr>
        <p:xfrm>
          <a:off x="755576" y="3068960"/>
          <a:ext cx="6769100" cy="2985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35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constants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常数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special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特殊函数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optimize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数值优化算法，如最小二乘拟合（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leastsq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）、函数最小值（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fmin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系列）、非线性方程组求解（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fsolve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）等等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interpolate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插值（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interp1d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interp2d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等等）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integrate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数值积分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signal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信号处理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ndimage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图像处理，包括滤波器模块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filters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、傅里叶变换模块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fourier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、图像插值模块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interpolation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、图像测量模块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measurements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、形态学图像处理模块</a:t>
                      </a: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morphology</a:t>
                      </a: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等等</a:t>
                      </a:r>
                      <a:endParaRPr lang="en-US" sz="135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stats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统计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misc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提供了读取图像文件的方法和一些测试图像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5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io</a:t>
                      </a: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提供了读取</a:t>
                      </a:r>
                      <a:r>
                        <a:rPr lang="en-US" altLang="zh-CN" sz="135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Matlab</a:t>
                      </a: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Fortran</a:t>
                      </a:r>
                      <a:r>
                        <a:rPr lang="zh-CN" altLang="en-US" sz="135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文件的方法</a:t>
                      </a:r>
                      <a:endParaRPr lang="en-US" sz="135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715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03176" y="2348880"/>
            <a:ext cx="8229600" cy="4678451"/>
          </a:xfrm>
        </p:spPr>
        <p:txBody>
          <a:bodyPr anchor="t"/>
          <a:lstStyle/>
          <a:p>
            <a:pPr fontAlgn="base"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x-none" sz="2400" b="1" noProof="1"/>
              <a:t>scipy</a:t>
            </a:r>
            <a:r>
              <a:rPr lang="zh-CN" altLang="en-US" sz="2400" b="1" noProof="1">
                <a:ea typeface="宋体" panose="02010600030101010101" pitchFamily="2" charset="-122"/>
              </a:rPr>
              <a:t>主要</a:t>
            </a:r>
            <a:r>
              <a:rPr lang="zh-CN" altLang="en-US" sz="2400" b="1" noProof="1" smtClean="0">
                <a:ea typeface="宋体" panose="02010600030101010101" pitchFamily="2" charset="-122"/>
              </a:rPr>
              <a:t>模块</a:t>
            </a:r>
            <a:endParaRPr lang="zh-CN" altLang="en-US" sz="1800" b="1" noProof="1">
              <a:ea typeface="宋体" panose="02010600030101010101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None/>
            </a:pP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05785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占位符 2867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fontAlgn="base">
              <a:lnSpc>
                <a:spcPct val="80000"/>
              </a:lnSpc>
            </a:pPr>
            <a:r>
              <a:rPr lang="en-US" altLang="x-none" sz="1800" noProof="1"/>
              <a:t>scipy</a:t>
            </a:r>
            <a:r>
              <a:rPr lang="zh-CN" altLang="en-US" sz="1800" noProof="1"/>
              <a:t>的</a:t>
            </a:r>
            <a:r>
              <a:rPr lang="en-US" altLang="x-none" sz="1800" noProof="1"/>
              <a:t>constants</a:t>
            </a:r>
            <a:r>
              <a:rPr lang="zh-CN" altLang="en-US" sz="1800" noProof="1"/>
              <a:t>模块包含了大量用于科学计算的常数</a:t>
            </a:r>
          </a:p>
          <a:p>
            <a:pPr marL="0" indent="0">
              <a:spcBef>
                <a:spcPts val="400"/>
              </a:spcBef>
              <a:buNone/>
            </a:pPr>
            <a:endParaRPr lang="en-US" altLang="x-none" sz="1350" noProof="1"/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from scipy import constants as C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C.pi                     # 圆周率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3.141592653589793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C.golden                 # 黄金比例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1.618033988749895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C.c                      # 真空中的光速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299792458.0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C.h                      # 普朗克常数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6.62606896e-34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latin typeface="Consolas" panose="020B0609020204030204" charset="0"/>
              </a:rPr>
              <a:t>&gt;&gt;&gt; C.mile                   # 一英里等于多少米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altLang="x-none" sz="1350" noProof="1">
                <a:solidFill>
                  <a:srgbClr val="00B0F0"/>
                </a:solidFill>
                <a:latin typeface="Consolas" panose="020B0609020204030204" charset="0"/>
              </a:rPr>
              <a:t>1609.3439999999998</a:t>
            </a:r>
          </a:p>
        </p:txBody>
      </p:sp>
      <p:grpSp>
        <p:nvGrpSpPr>
          <p:cNvPr id="4" name="组合 67"/>
          <p:cNvGrpSpPr/>
          <p:nvPr/>
        </p:nvGrpSpPr>
        <p:grpSpPr>
          <a:xfrm>
            <a:off x="490702" y="44624"/>
            <a:ext cx="8761818" cy="720080"/>
            <a:chOff x="936625" y="4157651"/>
            <a:chExt cx="8761818" cy="720080"/>
          </a:xfrm>
        </p:grpSpPr>
        <p:grpSp>
          <p:nvGrpSpPr>
            <p:cNvPr id="5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1520" y="98072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常数与特殊函数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479715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C.inch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         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一英寸等于多少米</a:t>
            </a:r>
            <a:endParaRPr lang="en-US" altLang="zh-CN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0.0254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C.degree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       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一度等于多少弧度</a:t>
            </a:r>
            <a:endParaRPr lang="en-US" altLang="zh-CN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0.017453292519943295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C.minute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       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一分钟等于多少秒</a:t>
            </a:r>
            <a:endParaRPr lang="en-US" altLang="zh-CN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60.0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latin typeface="Consolas" panose="020B0609020204030204" charset="0"/>
                <a:ea typeface="+mn-ea"/>
              </a:rPr>
              <a:t>&gt;&gt;&gt;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C.g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                       # </a:t>
            </a:r>
            <a:r>
              <a:rPr lang="en-US" altLang="zh-CN" sz="1350" dirty="0" err="1" smtClean="0">
                <a:latin typeface="Consolas" panose="020B0609020204030204" charset="0"/>
                <a:ea typeface="+mn-ea"/>
              </a:rPr>
              <a:t>标准重力加速度</a:t>
            </a:r>
            <a:endParaRPr lang="en-US" altLang="zh-CN" sz="1350" dirty="0" smtClean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9.80665</a:t>
            </a:r>
            <a:endParaRPr lang="en-US" altLang="zh-CN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489565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文本占位符 29698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</a:pPr>
            <a:r>
              <a:rPr lang="en-US" altLang="zh-CN" sz="1800" dirty="0">
                <a:latin typeface="+mn-lt"/>
                <a:ea typeface="+mn-ea"/>
              </a:rPr>
              <a:t>scipy</a:t>
            </a:r>
            <a:r>
              <a:rPr lang="zh-CN" altLang="en-US" sz="1800" dirty="0">
                <a:latin typeface="+mn-lt"/>
                <a:ea typeface="+mn-ea"/>
              </a:rPr>
              <a:t>的</a:t>
            </a:r>
            <a:r>
              <a:rPr lang="en-US" altLang="zh-CN" sz="1800" dirty="0">
                <a:latin typeface="+mn-lt"/>
                <a:ea typeface="+mn-ea"/>
              </a:rPr>
              <a:t>special</a:t>
            </a:r>
            <a:r>
              <a:rPr lang="zh-CN" altLang="en-US" sz="1800" dirty="0">
                <a:latin typeface="+mn-lt"/>
                <a:ea typeface="+mn-ea"/>
              </a:rPr>
              <a:t>模块包含了大量函数库，包括基本数学函数、特殊函数以及</a:t>
            </a:r>
            <a:r>
              <a:rPr lang="en-US" altLang="zh-CN" sz="1800" dirty="0" err="1">
                <a:latin typeface="+mn-lt"/>
                <a:ea typeface="+mn-ea"/>
              </a:rPr>
              <a:t>numpy</a:t>
            </a:r>
            <a:r>
              <a:rPr lang="zh-CN" altLang="en-US" sz="1800" dirty="0">
                <a:latin typeface="+mn-lt"/>
                <a:ea typeface="+mn-ea"/>
              </a:rPr>
              <a:t>中的所有函数。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from scipy import special as S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S.cbrt(8)                # 立方根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S.exp10(3)               # 10**3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1000.0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S.sindg(90)              # 正弦函数，参数为角度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S.round(3.1)             # 四舍五入函数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S.round(3.5)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S.round(3.499)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490702" y="44624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1520" y="98072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常数与特殊函数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2233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4"/>
          <p:cNvGrpSpPr/>
          <p:nvPr/>
        </p:nvGrpSpPr>
        <p:grpSpPr>
          <a:xfrm>
            <a:off x="-684584" y="84646"/>
            <a:ext cx="6912768" cy="688518"/>
            <a:chOff x="-309939" y="3354977"/>
            <a:chExt cx="6912768" cy="688518"/>
          </a:xfrm>
        </p:grpSpPr>
        <p:grpSp>
          <p:nvGrpSpPr>
            <p:cNvPr id="13" name="组合 105"/>
            <p:cNvGrpSpPr/>
            <p:nvPr/>
          </p:nvGrpSpPr>
          <p:grpSpPr>
            <a:xfrm>
              <a:off x="-309939" y="3354977"/>
              <a:ext cx="6912768" cy="688518"/>
              <a:chOff x="-309939" y="3354977"/>
              <a:chExt cx="6912768" cy="688518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6" name="TextBox 6"/>
              <p:cNvSpPr txBox="1">
                <a:spLocks noChangeArrowheads="1"/>
              </p:cNvSpPr>
              <p:nvPr/>
            </p:nvSpPr>
            <p:spPr bwMode="auto">
              <a:xfrm>
                <a:off x="-309939" y="3354977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4" name="图片 13" descr="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264296" y="973462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/>
              <a:t>Numpy</a:t>
            </a:r>
            <a:r>
              <a:rPr lang="zh-CN" altLang="en-US" sz="2000" b="1" dirty="0" smtClean="0"/>
              <a:t>常用函数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0" y="6309320"/>
            <a:ext cx="77048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rgbClr val="0000FF"/>
                </a:solidFill>
              </a:rPr>
              <a:t>https://blog.csdn.net/m0_73342362/article/details/126585742</a:t>
            </a:r>
          </a:p>
        </p:txBody>
      </p:sp>
      <p:sp>
        <p:nvSpPr>
          <p:cNvPr id="2" name="矩形 1"/>
          <p:cNvSpPr/>
          <p:nvPr/>
        </p:nvSpPr>
        <p:spPr>
          <a:xfrm>
            <a:off x="559242" y="1675203"/>
            <a:ext cx="4572000" cy="30623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</a:rPr>
              <a:t>七、数组比较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39、allclose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40、equal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</a:rPr>
              <a:t>八、重复的数组元素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41、repeat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42、tile</a:t>
            </a:r>
          </a:p>
          <a:p>
            <a:pPr>
              <a:lnSpc>
                <a:spcPts val="1200"/>
              </a:lnSpc>
            </a:pPr>
            <a:endParaRPr lang="zh-CN" altLang="en-US" sz="2000" b="1" dirty="0">
              <a:solidFill>
                <a:srgbClr val="0000FF"/>
              </a:solidFill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</a:rPr>
              <a:t>九、爱因斯坦求和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43、einsum</a:t>
            </a:r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83968" y="1675203"/>
            <a:ext cx="4572000" cy="340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</a:rPr>
              <a:t>十、统计分析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44、直方图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45、百分位数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46、标准偏差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47、方差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</a:rPr>
              <a:t>十一、数组打印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48、显示带有两个十进制值的浮点数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000FF"/>
                </a:solidFill>
              </a:rPr>
              <a:t>十二</a:t>
            </a:r>
            <a:r>
              <a:rPr lang="zh-CN" altLang="en-US" sz="2000" b="1" dirty="0">
                <a:solidFill>
                  <a:srgbClr val="0000FF"/>
                </a:solidFill>
              </a:rPr>
              <a:t>、保存和加载数据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49、保存</a:t>
            </a:r>
          </a:p>
          <a:p>
            <a:pPr>
              <a:lnSpc>
                <a:spcPts val="1200"/>
              </a:lnSpc>
            </a:pPr>
            <a:endParaRPr lang="zh-CN" altLang="en-US" dirty="0"/>
          </a:p>
          <a:p>
            <a:pPr>
              <a:lnSpc>
                <a:spcPts val="1200"/>
              </a:lnSpc>
            </a:pPr>
            <a:r>
              <a:rPr lang="zh-CN" altLang="en-US" dirty="0"/>
              <a:t>50、加载</a:t>
            </a:r>
          </a:p>
        </p:txBody>
      </p:sp>
    </p:spTree>
    <p:extLst>
      <p:ext uri="{BB962C8B-B14F-4D97-AF65-F5344CB8AC3E}">
        <p14:creationId xmlns:p14="http://schemas.microsoft.com/office/powerpoint/2010/main" val="21931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S.comb(5,3)               # 从5个中任选3个的组合数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10.0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S.perm(5,3)               # 排列数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60.0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S.gamma(4)                # gamma函数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6.0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S.beta(10, 200)           # beta函数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2.839607777781333e-18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S.sinc(0)                 # sinc函数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</a:t>
            </a:r>
          </a:p>
          <a:p>
            <a:pPr marL="0" indent="0">
              <a:buNone/>
            </a:pPr>
            <a:r>
              <a:rPr lang="zh-CN" altLang="en-US" sz="1350">
                <a:latin typeface="Consolas" panose="020B0609020204030204" charset="0"/>
                <a:ea typeface="+mn-ea"/>
              </a:rPr>
              <a:t>&gt;&gt;&gt; S.sinc(1)</a:t>
            </a:r>
          </a:p>
          <a:p>
            <a:pPr marL="0" indent="0">
              <a:buNone/>
            </a:pPr>
            <a:r>
              <a:rPr lang="zh-CN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3.8981718325193755e-17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490702" y="44624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1520" y="98072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常数与特殊函数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74902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文本占位符 30722"/>
          <p:cNvSpPr>
            <a:spLocks noGrp="1"/>
          </p:cNvSpPr>
          <p:nvPr>
            <p:ph idx="1"/>
          </p:nvPr>
        </p:nvSpPr>
        <p:spPr>
          <a:xfrm>
            <a:off x="504191" y="1412776"/>
            <a:ext cx="8081645" cy="3395345"/>
          </a:xfrm>
        </p:spPr>
        <p:txBody>
          <a:bodyPr anchor="t"/>
          <a:lstStyle/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import random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import </a:t>
            </a:r>
            <a:r>
              <a:rPr lang="en-US" altLang="zh-CN" sz="1400" dirty="0" err="1">
                <a:latin typeface="Consolas" panose="020B0609020204030204" charset="0"/>
                <a:ea typeface="+mn-ea"/>
              </a:rPr>
              <a:t>numpy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 as np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import </a:t>
            </a:r>
            <a:r>
              <a:rPr lang="en-US" altLang="zh-CN" sz="1400" dirty="0" err="1">
                <a:latin typeface="Consolas" panose="020B0609020204030204" charset="0"/>
                <a:ea typeface="+mn-ea"/>
              </a:rPr>
              <a:t>scipy.signal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 as signal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 = np.arange(0,100,10)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random.shuffle(x)                # 打乱顺序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x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array([40,  0, 60, 20, 50, 70, 80, 90, 30, 10])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latin typeface="Consolas" panose="020B0609020204030204" charset="0"/>
                <a:ea typeface="+mn-ea"/>
              </a:rPr>
              <a:t>&gt;&gt;&gt; signal.medfilt(x,3)              # </a:t>
            </a:r>
            <a:r>
              <a:rPr lang="zh-CN" altLang="en-US" sz="1400" dirty="0">
                <a:latin typeface="Consolas" panose="020B0609020204030204" charset="0"/>
                <a:ea typeface="+mn-ea"/>
              </a:rPr>
              <a:t>一维</a:t>
            </a:r>
            <a:r>
              <a:rPr lang="en-US" altLang="zh-CN" sz="1400" dirty="0">
                <a:latin typeface="Consolas" panose="020B0609020204030204" charset="0"/>
                <a:ea typeface="+mn-ea"/>
              </a:rPr>
              <a:t>中值滤波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  0.,  40.,  20.,  50.,  50.,  70.,  80.,  80.,  30.,  10.])</a:t>
            </a:r>
          </a:p>
        </p:txBody>
      </p:sp>
      <p:grpSp>
        <p:nvGrpSpPr>
          <p:cNvPr id="4" name="组合 67"/>
          <p:cNvGrpSpPr/>
          <p:nvPr/>
        </p:nvGrpSpPr>
        <p:grpSpPr>
          <a:xfrm>
            <a:off x="504191" y="30511"/>
            <a:ext cx="8761818" cy="720080"/>
            <a:chOff x="936625" y="4157651"/>
            <a:chExt cx="8761818" cy="720080"/>
          </a:xfrm>
        </p:grpSpPr>
        <p:grpSp>
          <p:nvGrpSpPr>
            <p:cNvPr id="5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51520" y="980729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noProof="1" smtClean="0"/>
              <a:t>SciPy</a:t>
            </a:r>
            <a:r>
              <a:rPr lang="zh-CN" altLang="en-US" sz="2400" b="1" noProof="1" smtClean="0"/>
              <a:t>中值滤波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04191" y="371703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 = np.random.randint(1,1000,(4,4))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array([[ 26, 153, 954, 490],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[855,  45, 186,  75],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[133, 764, 667, 802],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[318,  82, 988, 743]])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</a:rPr>
              <a:t>&gt;&gt;&gt; signal.medfilt(x, (3,3))          </a:t>
            </a:r>
            <a:r>
              <a:rPr lang="en-US" altLang="zh-CN" sz="135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ea typeface="+mn-ea"/>
              </a:rPr>
              <a:t>二维中值滤波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   0.,   45.,   75.,    0.],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45.,  186.,  490.,  186.],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82.,  318.,  667.,  186.],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   0.,  133.,  667.,    0.]])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12274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from copy import deepcopy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import numpy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import scipy.signal as signal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x = np.arange(0, 6, 0.1)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y = np.sin(x)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z = deepcopy(y)                                     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深复制，备份，修改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z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不会影响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y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print('='*20, 'y:', y, sep='\n')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print('before adding noise. z-y:', z-y, sep='\n')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index = np.random.randint(0, len(x), 20)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noise = np.random.standard_normal(20) * 0.8         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生成噪声数据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z[index] += noise                                   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添加噪声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print('='*20, 'after adding noise. z-y:', z-y, sep='\n')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result = signal.medfilt(z, 3)                       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# 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中值滤波，使用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3x3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窗口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print('='*20, 'after median filtering. z-y:', result-y, sep='\n')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504191" y="30511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51520" y="980729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noProof="1" smtClean="0"/>
              <a:t>SciPy</a:t>
            </a:r>
            <a:r>
              <a:rPr lang="zh-CN" altLang="en-US" sz="2400" b="1" noProof="1" smtClean="0"/>
              <a:t>中值滤波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9538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1800" noProof="1"/>
              <a:t>使用scipy进行多项式计算与符号计算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&gt;&gt;&gt; from scipy import poly1d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&gt;&gt;&gt; p1 = poly1d([1,2,3,4])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# 输出结果中，第一行的数字为第二行对应位置项中x的指数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&gt;&gt;&gt; print(p1)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</a:rPr>
              <a:t>   3     2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</a:rPr>
              <a:t>1 x + 2 x + 3 x + 4</a:t>
            </a:r>
          </a:p>
          <a:p>
            <a:pPr marL="0" indent="0">
              <a:buNone/>
            </a:pPr>
            <a:endParaRPr lang="en-US" sz="1350" noProof="1">
              <a:latin typeface="Consolas" panose="020B0609020204030204" charset="0"/>
            </a:endParaRP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# 等价于p2=(x-1)(x-2)(x-3)(x-4)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&gt;&gt;&gt; p2 = poly1d([1,2,3,4], True)</a:t>
            </a:r>
          </a:p>
          <a:p>
            <a:pPr marL="0" indent="0">
              <a:buNone/>
            </a:pPr>
            <a:r>
              <a:rPr lang="en-US" sz="1350" noProof="1">
                <a:latin typeface="Consolas" panose="020B0609020204030204" charset="0"/>
              </a:rPr>
              <a:t>&gt;&gt;&gt; print(p2)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</a:rPr>
              <a:t>   4      3      2</a:t>
            </a:r>
          </a:p>
          <a:p>
            <a:pPr marL="0" indent="0">
              <a:buNone/>
            </a:pPr>
            <a:r>
              <a:rPr lang="en-US" sz="1350" noProof="1">
                <a:solidFill>
                  <a:srgbClr val="00B0F0"/>
                </a:solidFill>
                <a:latin typeface="Consolas" panose="020B0609020204030204" charset="0"/>
              </a:rPr>
              <a:t>1 x - 10 x + 35 x - 50 x + 24</a:t>
            </a:r>
          </a:p>
        </p:txBody>
      </p:sp>
      <p:grpSp>
        <p:nvGrpSpPr>
          <p:cNvPr id="4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5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8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6" name="图片 5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43689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# 使用z作为变量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p3 = poly1d([1,2,3,4], variable='z')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print(p3)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z + 2 z + 3 z + 4</a:t>
            </a:r>
          </a:p>
          <a:p>
            <a:pPr marL="0" indent="0">
              <a:buNone/>
            </a:pPr>
            <a:endParaRPr lang="en-US" altLang="en-US" sz="1350">
              <a:latin typeface="Consolas" panose="020B0609020204030204" charset="0"/>
              <a:ea typeface="+mn-ea"/>
            </a:endParaRP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# 把多项式中的变量替换为指定的值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p1(0)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p1(1)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10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458112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400" smtClean="0">
                <a:latin typeface="Consolas" panose="020B0609020204030204" charset="0"/>
                <a:ea typeface="+mn-ea"/>
              </a:rPr>
              <a:t># 计算多项式对应方程的根</a:t>
            </a:r>
          </a:p>
          <a:p>
            <a:pPr marL="0" indent="0">
              <a:buFont typeface="Arial" charset="0"/>
              <a:buNone/>
            </a:pPr>
            <a:r>
              <a:rPr lang="en-US" altLang="en-US" sz="1400" smtClean="0">
                <a:latin typeface="Consolas" panose="020B0609020204030204" charset="0"/>
                <a:ea typeface="+mn-ea"/>
              </a:rPr>
              <a:t>&gt;&gt;&gt; p1.r</a:t>
            </a:r>
          </a:p>
          <a:p>
            <a:pPr marL="0" indent="0">
              <a:buFont typeface="Arial" charset="0"/>
              <a:buNone/>
            </a:pPr>
            <a:r>
              <a:rPr lang="en-US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array([-1.65062919+0.j        , -0.17468540+1.54686889j,</a:t>
            </a:r>
          </a:p>
          <a:p>
            <a:pPr marL="0" indent="0">
              <a:buFont typeface="Arial" charset="0"/>
              <a:buNone/>
            </a:pPr>
            <a:r>
              <a:rPr lang="en-US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-0.17468540-1.54686889j])</a:t>
            </a:r>
          </a:p>
          <a:p>
            <a:pPr marL="0" indent="0">
              <a:buFont typeface="Arial" charset="0"/>
              <a:buNone/>
            </a:pPr>
            <a:r>
              <a:rPr lang="en-US" altLang="en-US" sz="1400" smtClean="0">
                <a:latin typeface="Consolas" panose="020B0609020204030204" charset="0"/>
                <a:ea typeface="+mn-ea"/>
              </a:rPr>
              <a:t>&gt;&gt;&gt; p1(p1.r[0])</a:t>
            </a:r>
          </a:p>
          <a:p>
            <a:pPr marL="0" indent="0">
              <a:buFont typeface="Arial" charset="0"/>
              <a:buNone/>
            </a:pPr>
            <a:r>
              <a:rPr lang="en-US" altLang="en-US" sz="14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(-8.8817841970012523e-16+0j)</a:t>
            </a:r>
            <a:endParaRPr lang="en-US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96677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# 查看和修改多项式的系数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p1.c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array([1, 2, 3, 4])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print(p3)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z + 2 z + 3 z + 4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p3.c[0] = 5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print(p3)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5 z + 2 z + 3 z + 4</a:t>
            </a:r>
          </a:p>
          <a:p>
            <a:pPr marL="0" indent="0">
              <a:buNone/>
            </a:pPr>
            <a:endParaRPr lang="en-US" altLang="en-US" sz="1350">
              <a:latin typeface="Consolas" panose="020B0609020204030204" charset="0"/>
              <a:ea typeface="+mn-ea"/>
            </a:endParaRP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# 查看多项式最高阶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p1.order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</a:t>
            </a:r>
          </a:p>
        </p:txBody>
      </p:sp>
      <p:grpSp>
        <p:nvGrpSpPr>
          <p:cNvPr id="6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7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494116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查看指定指数对应的项的系数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例如，在p1多项式中，指数为3的项的系数为1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p1[3]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p1[0]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</a:t>
            </a:r>
            <a:endParaRPr lang="en-US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554695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# 加、减、乘、除、幂运算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+ 2 x + 3 x + 4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print(-p1)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3     2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-1 x - 2 x - 3 x - 4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4      3      2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- 10 x + 35 x - 50 x + 24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 + 3)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+ 2 x + 3 x + 7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print(p1+p2)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4     3      2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- 9 x + 37 x - 47 x + 28</a:t>
            </a:r>
          </a:p>
        </p:txBody>
      </p:sp>
      <p:grpSp>
        <p:nvGrpSpPr>
          <p:cNvPr id="6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7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0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8" name="图片 7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28446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print(p1-5)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+ 2 x + 3 x - 1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print(p2 - p1)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4      3      2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- 11 x + 33 x - 53 x + 20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 * 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3     2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x + 6 x + 9 x + 12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print(p1*p2)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7     6      5     4      3      2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- 8 x + 18 x - 6 x - 11 x + 38 x - 128 x + 96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print(p1*p2/p2)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(poly1d([ 1.,  2.,  3.,  4.]), poly1d([ 0.]))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latin typeface="Consolas" panose="020B0609020204030204" charset="0"/>
                <a:ea typeface="+mn-ea"/>
              </a:rPr>
              <a:t>&gt;&gt;&gt; print(p2/p1)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40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(poly1d([  1., -12.]), poly1d([ 56., -18.,  72.]))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10375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# 多项式的幂运算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print(p1 ** 2)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6     5      4      3      2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+ 4 x + 10 x + 20 x + 25 x + 24 x + 16</a:t>
            </a:r>
          </a:p>
          <a:p>
            <a:pPr marL="0" indent="0">
              <a:buNone/>
            </a:pPr>
            <a:r>
              <a:rPr lang="en-US" altLang="en-US" sz="1350">
                <a:latin typeface="Consolas" panose="020B0609020204030204" charset="0"/>
                <a:ea typeface="+mn-ea"/>
              </a:rPr>
              <a:t>&gt;&gt;&gt; print(p1 * p1)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6     5      4      3      2</a:t>
            </a:r>
          </a:p>
          <a:p>
            <a:pPr marL="0" indent="0">
              <a:buNone/>
            </a:pPr>
            <a:r>
              <a:rPr lang="en-US" altLang="en-US" sz="135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x + 4 x + 10 x + 20 x + 25 x + 24 x + 16</a:t>
            </a:r>
          </a:p>
        </p:txBody>
      </p:sp>
      <p:grpSp>
        <p:nvGrpSpPr>
          <p:cNvPr id="5" name="组合 67"/>
          <p:cNvGrpSpPr/>
          <p:nvPr/>
        </p:nvGrpSpPr>
        <p:grpSpPr>
          <a:xfrm>
            <a:off x="539552" y="44624"/>
            <a:ext cx="8761818" cy="720080"/>
            <a:chOff x="936625" y="4157651"/>
            <a:chExt cx="8761818" cy="720080"/>
          </a:xfrm>
        </p:grpSpPr>
        <p:grpSp>
          <p:nvGrpSpPr>
            <p:cNvPr id="6" name="组合 106"/>
            <p:cNvGrpSpPr/>
            <p:nvPr/>
          </p:nvGrpSpPr>
          <p:grpSpPr>
            <a:xfrm>
              <a:off x="936625" y="4157651"/>
              <a:ext cx="8761818" cy="720080"/>
              <a:chOff x="927100" y="4157651"/>
              <a:chExt cx="8761818" cy="720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27100" y="4202884"/>
                <a:ext cx="824164" cy="67484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8080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723606" y="4157651"/>
                <a:ext cx="7965312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8.3 Scipy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en-US" altLang="zh-CN" sz="3600" b="1" dirty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pic>
          <p:nvPicPr>
            <p:cNvPr id="7" name="图片 6" descr="无标题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49" y="4364064"/>
              <a:ext cx="433676" cy="330989"/>
            </a:xfrm>
            <a:prstGeom prst="rect">
              <a:avLst/>
            </a:prstGeom>
          </p:spPr>
        </p:pic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1052736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使用</a:t>
            </a:r>
            <a:r>
              <a:rPr lang="en-US" altLang="zh-CN" sz="2400" b="1" noProof="1"/>
              <a:t>SciPy</a:t>
            </a:r>
            <a:r>
              <a:rPr lang="zh-CN" altLang="en-US" sz="2400" b="1" noProof="1"/>
              <a:t>进行多项式计算与</a:t>
            </a:r>
            <a:r>
              <a:rPr lang="zh-CN" altLang="en-US" sz="2400" b="1" noProof="1" smtClean="0"/>
              <a:t>符号计算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3429000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一阶导数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print(p1.deriv())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2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x + 4 x + 3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二阶导数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print(p1.deriv(2))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6 x + 4</a:t>
            </a:r>
            <a:endParaRPr lang="en-US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46873" y="3429000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多项式的不定积分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一重不定积分，设常数项为0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print(p1.integ(m=1, k=0))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4          3       2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0.25 x + 0.6667 x + 1.5 x + 4 x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# 二重不定积分，设常数项为3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latin typeface="Consolas" panose="020B0609020204030204" charset="0"/>
                <a:ea typeface="+mn-ea"/>
              </a:rPr>
              <a:t>&gt;&gt;&gt; print(p1.integ(m=2, k=3))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5          4       3     2</a:t>
            </a:r>
          </a:p>
          <a:p>
            <a:pPr marL="0" indent="0">
              <a:buFont typeface="Arial" charset="0"/>
              <a:buNone/>
            </a:pPr>
            <a:r>
              <a:rPr lang="en-US" altLang="en-US" sz="135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0.05 x + 0.1667 x + 0.5 x + 2 x + 3 x + 3</a:t>
            </a:r>
            <a:endParaRPr lang="en-US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66559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文本占位符 32770"/>
          <p:cNvSpPr>
            <a:spLocks noGrp="1"/>
          </p:cNvSpPr>
          <p:nvPr>
            <p:ph idx="1"/>
          </p:nvPr>
        </p:nvSpPr>
        <p:spPr>
          <a:xfrm>
            <a:off x="351756" y="993783"/>
            <a:ext cx="8229600" cy="4678451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M</a:t>
            </a:r>
            <a:r>
              <a:rPr lang="en-US" altLang="zh-CN" sz="2400" dirty="0" err="1" smtClean="0"/>
              <a:t>atplotlib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：</a:t>
            </a:r>
            <a:r>
              <a:rPr lang="en-US" altLang="zh-CN" sz="1800" dirty="0" err="1" smtClean="0">
                <a:latin typeface="+mn-lt"/>
                <a:ea typeface="+mn-ea"/>
              </a:rPr>
              <a:t>matplotlib</a:t>
            </a:r>
            <a:r>
              <a:rPr lang="zh-CN" altLang="en-US" sz="1800" dirty="0">
                <a:latin typeface="+mn-lt"/>
                <a:ea typeface="+mn-ea"/>
              </a:rPr>
              <a:t>模块依赖于</a:t>
            </a:r>
            <a:r>
              <a:rPr lang="en-US" altLang="zh-CN" sz="1800" dirty="0" err="1">
                <a:latin typeface="+mn-lt"/>
                <a:ea typeface="+mn-ea"/>
              </a:rPr>
              <a:t>numpy</a:t>
            </a:r>
            <a:r>
              <a:rPr lang="zh-CN" altLang="en-US" sz="1800" dirty="0">
                <a:latin typeface="+mn-lt"/>
                <a:ea typeface="+mn-ea"/>
              </a:rPr>
              <a:t>模块和</a:t>
            </a:r>
            <a:r>
              <a:rPr lang="en-US" altLang="zh-CN" sz="1800" dirty="0">
                <a:latin typeface="+mn-lt"/>
                <a:ea typeface="+mn-ea"/>
              </a:rPr>
              <a:t>tkinter</a:t>
            </a:r>
            <a:r>
              <a:rPr lang="zh-CN" altLang="en-US" sz="1800" dirty="0">
                <a:latin typeface="+mn-lt"/>
                <a:ea typeface="+mn-ea"/>
              </a:rPr>
              <a:t>模块，可以绘制多种形式的图形，包括线图、直方图、饼状图、散点图、误差线图</a:t>
            </a:r>
            <a:r>
              <a:rPr lang="zh-CN" altLang="en-US" sz="1800" dirty="0" smtClean="0">
                <a:latin typeface="+mn-lt"/>
                <a:ea typeface="+mn-ea"/>
              </a:rPr>
              <a:t>等。</a:t>
            </a:r>
            <a:endParaRPr lang="zh-CN" altLang="en-US" sz="1800" dirty="0">
              <a:latin typeface="+mn-lt"/>
              <a:ea typeface="+mn-ea"/>
            </a:endParaRPr>
          </a:p>
        </p:txBody>
      </p:sp>
      <p:grpSp>
        <p:nvGrpSpPr>
          <p:cNvPr id="4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文本占位符 33794"/>
          <p:cNvSpPr txBox="1">
            <a:spLocks/>
          </p:cNvSpPr>
          <p:nvPr/>
        </p:nvSpPr>
        <p:spPr bwMode="auto">
          <a:xfrm>
            <a:off x="485428" y="2782997"/>
            <a:ext cx="8229600" cy="345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import numpy as np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import pylab as pl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import matplotlib.font_manager as fm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zh-CN" altLang="en-US" sz="1350" smtClean="0">
              <a:latin typeface="Consolas" panose="020B0609020204030204" charset="0"/>
              <a:ea typeface="+mn-ea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altLang="zh-CN" sz="1350" smtClean="0">
                <a:latin typeface="Consolas" panose="020B0609020204030204" charset="0"/>
                <a:cs typeface="Consolas" panose="020B0609020204030204" charset="0"/>
                <a:sym typeface="+mn-ea"/>
              </a:rPr>
              <a:t># </a:t>
            </a:r>
            <a:r>
              <a:rPr lang="zh-CN" altLang="en-US" sz="1350" smtClean="0">
                <a:latin typeface="Consolas" panose="020B0609020204030204" charset="0"/>
                <a:cs typeface="Consolas" panose="020B0609020204030204" charset="0"/>
                <a:sym typeface="+mn-ea"/>
              </a:rPr>
              <a:t>必须使用关键参数</a:t>
            </a:r>
            <a:r>
              <a:rPr lang="en-US" altLang="zh-CN" sz="1350" smtClean="0">
                <a:latin typeface="Consolas" panose="020B0609020204030204" charset="0"/>
                <a:cs typeface="Consolas" panose="020B0609020204030204" charset="0"/>
                <a:sym typeface="+mn-ea"/>
              </a:rPr>
              <a:t>fname</a:t>
            </a:r>
            <a:r>
              <a:rPr lang="zh-CN" altLang="en-US" sz="1350" smtClean="0">
                <a:latin typeface="Consolas" panose="020B0609020204030204" charset="0"/>
                <a:cs typeface="Consolas" panose="020B0609020204030204" charset="0"/>
                <a:sym typeface="+mn-ea"/>
              </a:rPr>
              <a:t>，必须保证字体文件路径正确</a:t>
            </a:r>
            <a:endParaRPr lang="zh-CN" altLang="en-US" sz="1350" smtClean="0">
              <a:latin typeface="Consolas" panose="020B0609020204030204" charset="0"/>
              <a:ea typeface="+mn-ea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myfont = fm.FontProperties(fname=r'C:\Windows\Fonts\STKAITI.ttf') #设置字体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t = np.arange(0.0, 2.0*np.pi, 0.01)        # 自变量取值范围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s = np.sin(t)                              # 计算正弦函数值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z = np.cos(t)                              # 计算余弦函数值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pl.plot(t, s, label='正弦')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pl.plot(t, z, label='余弦')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pl.xlabel('x-变量', fontproperties='STKAITI', fontsize=18)        # 设置x标签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pl.ylabel('y-正弦余弦函数值', fontproperties='simhei', fontsize=18)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pl.title('sin-cos函数图像', fontproperties='STLITI', fontsize=24)  # 标题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pl.legend(prop=myfont)                     # 设置图例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pl.show()</a:t>
            </a:r>
            <a:endParaRPr lang="zh-CN" altLang="en-US" sz="1350" dirty="0"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51756" y="2420888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/>
              <a:t>绘制带有中文标签和图例的正弦和余弦</a:t>
            </a:r>
            <a:r>
              <a:rPr lang="zh-CN" altLang="en-US" sz="2400" b="1" noProof="1" smtClean="0"/>
              <a:t>曲线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45650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668" y="974745"/>
            <a:ext cx="3364616" cy="445102"/>
          </a:xfrm>
        </p:spPr>
        <p:txBody>
          <a:bodyPr/>
          <a:lstStyle/>
          <a:p>
            <a:r>
              <a:rPr kumimoji="1" lang="zh-CN" altLang="en-US" dirty="0" smtClean="0"/>
              <a:t>基本数据结构 </a:t>
            </a:r>
            <a:r>
              <a:rPr lang="en-US" altLang="zh-CN" dirty="0" err="1" smtClean="0">
                <a:latin typeface="+mj-ea"/>
              </a:rPr>
              <a:t>ndarray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4912" y="1687443"/>
            <a:ext cx="4440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矩阵表示</a:t>
            </a:r>
            <a:r>
              <a:rPr lang="en-US" altLang="zh-CN" dirty="0">
                <a:latin typeface="+mj-ea"/>
                <a:ea typeface="+mj-ea"/>
              </a:rPr>
              <a:t>:</a:t>
            </a:r>
            <a:r>
              <a:rPr lang="zh-CN" altLang="en-US" dirty="0">
                <a:latin typeface="+mj-ea"/>
                <a:ea typeface="+mj-ea"/>
              </a:rPr>
              <a:t>使用</a:t>
            </a:r>
            <a:r>
              <a:rPr lang="en-US" altLang="zh-CN" dirty="0">
                <a:latin typeface="+mj-ea"/>
                <a:ea typeface="+mj-ea"/>
              </a:rPr>
              <a:t>Numpy</a:t>
            </a:r>
            <a:r>
              <a:rPr lang="zh-CN" altLang="en-US" dirty="0">
                <a:latin typeface="+mj-ea"/>
                <a:ea typeface="+mj-ea"/>
              </a:rPr>
              <a:t>，易得到二维矩阵 </a:t>
            </a:r>
          </a:p>
        </p:txBody>
      </p:sp>
      <p:pic>
        <p:nvPicPr>
          <p:cNvPr id="3073" name="Picture 1" descr="age69image1810827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8" y="2160270"/>
            <a:ext cx="6083859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ge69image181074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3483382"/>
            <a:ext cx="2231365" cy="19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14"/>
          <p:cNvGrpSpPr/>
          <p:nvPr/>
        </p:nvGrpSpPr>
        <p:grpSpPr>
          <a:xfrm>
            <a:off x="-684584" y="84646"/>
            <a:ext cx="6912768" cy="688518"/>
            <a:chOff x="-309939" y="3354977"/>
            <a:chExt cx="6912768" cy="688518"/>
          </a:xfrm>
        </p:grpSpPr>
        <p:grpSp>
          <p:nvGrpSpPr>
            <p:cNvPr id="12" name="组合 105"/>
            <p:cNvGrpSpPr/>
            <p:nvPr/>
          </p:nvGrpSpPr>
          <p:grpSpPr>
            <a:xfrm>
              <a:off x="-309939" y="3354977"/>
              <a:ext cx="6912768" cy="688518"/>
              <a:chOff x="-309939" y="3354977"/>
              <a:chExt cx="6912768" cy="688518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5" name="TextBox 6"/>
              <p:cNvSpPr txBox="1">
                <a:spLocks noChangeArrowheads="1"/>
              </p:cNvSpPr>
              <p:nvPr/>
            </p:nvSpPr>
            <p:spPr bwMode="auto">
              <a:xfrm>
                <a:off x="-309939" y="3354977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3" name="图片 12" descr="1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88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32" y="1945992"/>
            <a:ext cx="6586499" cy="366062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124744"/>
            <a:ext cx="822960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/>
              <a:t>绘制带有中文标签和图例的正弦和余弦</a:t>
            </a:r>
            <a:r>
              <a:rPr lang="zh-CN" altLang="en-US" sz="2400" b="1" noProof="1" smtClean="0"/>
              <a:t>曲线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67418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占位符 3584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sz="1500" noProof="1">
                <a:latin typeface="Consolas" panose="020B0609020204030204" charset="0"/>
                <a:cs typeface="Consolas" panose="020B0609020204030204" charset="0"/>
              </a:rPr>
              <a:t>&gt;&gt;&gt; a = np.arange(0, 2.0*np.pi, 0.1)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x-none" sz="1500" noProof="1">
                <a:latin typeface="Consolas" panose="020B0609020204030204" charset="0"/>
                <a:cs typeface="Consolas" panose="020B0609020204030204" charset="0"/>
              </a:rPr>
              <a:t>&gt;&gt;&gt; b = np.cos(a)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x-none" sz="1500" noProof="1">
                <a:latin typeface="Consolas" panose="020B0609020204030204" charset="0"/>
                <a:cs typeface="Consolas" panose="020B0609020204030204" charset="0"/>
              </a:rPr>
              <a:t>&gt;&gt;&gt; pl.scatter(a,b)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x-none" sz="1500" noProof="1">
                <a:latin typeface="Consolas" panose="020B0609020204030204" charset="0"/>
                <a:cs typeface="Consolas" panose="020B0609020204030204" charset="0"/>
              </a:rPr>
              <a:t>&gt;&gt;&gt; pl.show()</a:t>
            </a:r>
          </a:p>
        </p:txBody>
      </p:sp>
      <p:pic>
        <p:nvPicPr>
          <p:cNvPr id="211971" name="图片 163" descr="3RTIBQXGHYXE@9S1I}(C4~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996018"/>
            <a:ext cx="3471900" cy="2670039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028162"/>
            <a:ext cx="8229600" cy="146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绘制</a:t>
            </a:r>
            <a:r>
              <a:rPr lang="zh-CN" altLang="en-US" sz="2400" b="1" noProof="1"/>
              <a:t>散点图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528" y="3356992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 smtClean="0">
                <a:latin typeface="Consolas" panose="020B0609020204030204" charset="0"/>
              </a:rPr>
              <a:t>修改散点符号与大小</a:t>
            </a:r>
          </a:p>
          <a:p>
            <a:pPr marL="0" indent="0">
              <a:buFont typeface="Arial" charset="0"/>
              <a:buNone/>
            </a:pPr>
            <a:r>
              <a:rPr lang="zh-CN" altLang="en-US" sz="1400" noProof="1" smtClean="0">
                <a:latin typeface="Consolas" panose="020B0609020204030204" charset="0"/>
              </a:rPr>
              <a:t>&gt;&gt;&gt; pl.scatter(a, b, s=20, marker='+')</a:t>
            </a:r>
          </a:p>
          <a:p>
            <a:pPr marL="0" indent="0">
              <a:buFont typeface="Arial" charset="0"/>
              <a:buNone/>
            </a:pPr>
            <a:r>
              <a:rPr lang="zh-CN" altLang="en-US" sz="1400" noProof="1" smtClean="0">
                <a:latin typeface="Consolas" panose="020B0609020204030204" charset="0"/>
              </a:rPr>
              <a:t>&gt;&gt;&gt; pl.show()</a:t>
            </a:r>
            <a:endParaRPr lang="zh-CN" altLang="en-US" sz="1400" noProof="1">
              <a:latin typeface="Consolas" panose="020B0609020204030204" charset="0"/>
            </a:endParaRP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136" y="3899136"/>
            <a:ext cx="3483992" cy="250192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0163476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/>
              <a:t>修改线宽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pl.scatter(a, b, </a:t>
            </a:r>
            <a:r>
              <a:rPr lang="en-US" altLang="zh-CN" sz="1350" noProof="1">
                <a:latin typeface="Consolas" panose="020B0609020204030204" charset="0"/>
              </a:rPr>
              <a:t>s=20, </a:t>
            </a:r>
            <a:r>
              <a:rPr lang="zh-CN" altLang="en-US" sz="1350" noProof="1">
                <a:latin typeface="Consolas" panose="020B0609020204030204" charset="0"/>
              </a:rPr>
              <a:t>linewidths=5, marker='+')</a:t>
            </a:r>
          </a:p>
          <a:p>
            <a:pPr marL="0" indent="0">
              <a:buNone/>
            </a:pPr>
            <a:r>
              <a:rPr lang="zh-CN" altLang="en-US" sz="1350" noProof="1">
                <a:latin typeface="Consolas" panose="020B0609020204030204" charset="0"/>
              </a:rPr>
              <a:t>&gt;&gt;&gt; pl.show()</a:t>
            </a:r>
          </a:p>
        </p:txBody>
      </p:sp>
      <p:pic>
        <p:nvPicPr>
          <p:cNvPr id="21401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028162"/>
            <a:ext cx="3042033" cy="22080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8" name="图片 7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绘制</a:t>
            </a:r>
            <a:r>
              <a:rPr lang="zh-CN" altLang="en-US" sz="2400" b="1" noProof="1"/>
              <a:t>散点图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1" name="文本占位符 37890"/>
          <p:cNvSpPr txBox="1">
            <a:spLocks/>
          </p:cNvSpPr>
          <p:nvPr/>
        </p:nvSpPr>
        <p:spPr bwMode="auto">
          <a:xfrm>
            <a:off x="330336" y="3027085"/>
            <a:ext cx="7167245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noProof="1" smtClean="0">
                <a:latin typeface="Consolas" panose="020B0609020204030204" charset="0"/>
                <a:ea typeface="+mn-ea"/>
              </a:rPr>
              <a:t>修改颜色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import matplotlib.pylab as pl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import numpy as np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x = np.random.random(100)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y = np.random.random(100)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pl.scatter(x, y, s=x*500, c=u'r', marker=u'*')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# s</a:t>
            </a:r>
            <a:r>
              <a:rPr lang="zh-CN" altLang="en-US" sz="1350" noProof="1" smtClean="0">
                <a:latin typeface="Consolas" panose="020B0609020204030204" charset="0"/>
                <a:ea typeface="+mn-ea"/>
              </a:rPr>
              <a:t>指大小，</a:t>
            </a: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c</a:t>
            </a:r>
            <a:r>
              <a:rPr lang="zh-CN" altLang="en-US" sz="1350" noProof="1" smtClean="0">
                <a:latin typeface="Consolas" panose="020B0609020204030204" charset="0"/>
                <a:ea typeface="+mn-ea"/>
              </a:rPr>
              <a:t>指颜色，</a:t>
            </a: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marker</a:t>
            </a:r>
            <a:r>
              <a:rPr lang="zh-CN" altLang="en-US" sz="1350" noProof="1" smtClean="0">
                <a:latin typeface="Consolas" panose="020B0609020204030204" charset="0"/>
                <a:ea typeface="+mn-ea"/>
              </a:rPr>
              <a:t>指符号形状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x-none" sz="1350" noProof="1" smtClean="0">
                <a:latin typeface="Consolas" panose="020B0609020204030204" charset="0"/>
                <a:ea typeface="+mn-ea"/>
              </a:rPr>
              <a:t>&gt;&gt;&gt; pl.show()</a:t>
            </a:r>
            <a:endParaRPr lang="en-US" altLang="x-none" sz="1350" noProof="1">
              <a:latin typeface="Consolas" panose="020B0609020204030204" charset="0"/>
              <a:ea typeface="+mn-ea"/>
            </a:endParaRPr>
          </a:p>
        </p:txBody>
      </p:sp>
      <p:pic>
        <p:nvPicPr>
          <p:cNvPr id="12" name="图片 164" descr="%%EBQA)0ZWH8]4K5SK2%G}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148064" y="3480063"/>
            <a:ext cx="3838184" cy="294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35047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import numpy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import matplotlib.pyplot as plt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#The slices will be ordered and plotted counter-clockwise.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labels = 'Frogs', 'Hogs', 'Dogs', 'Logs'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colors = ['yellowgreen', 'gold', '#FF0000', 'lightcoral']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explode = (0, 0.1, 0, 0.1)              # 使饼状图中第2片和第4片裂开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fig = plt.figure()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 = fig.gca()</a:t>
            </a:r>
          </a:p>
        </p:txBody>
      </p:sp>
      <p:grpSp>
        <p:nvGrpSpPr>
          <p:cNvPr id="4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绘制饼状图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49635" y="3573016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ax.pie(np.random.random(4), explode=explode, labels=labels, colors=colors,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autopct='%1.1f%%', shadow=True, startangle=90,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radius=0.25, center=(0, 0), frame=True)   </a:t>
            </a:r>
            <a:r>
              <a:rPr lang="zh-CN" altLang="en-US" sz="1350" smtClean="0">
                <a:solidFill>
                  <a:srgbClr val="FF000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# autopct设置饼内百分比的格式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ax.pie(np.random.random(4), explode=explode, labels=labels, colors=colors,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autopct='%1.1f%%', shadow=True, startangle=45,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radius=0.25, center=(1, 1), frame=True)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ax.pie(np.random.random(4), explode=explode, labels=labels, colors=colors,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autopct='%1.1f%%', shadow=True, startangle=90,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radius=0.25, center=(0, 1), frame=True)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ax.pie(np.random.random(4), explode=explode, labels=labels, colors=colors,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autopct='%1.2f%%', shadow=False, startangle=135,</a:t>
            </a:r>
          </a:p>
          <a:p>
            <a:pPr marL="0" indent="0">
              <a:buFont typeface="Arial" charset="0"/>
              <a:buNone/>
            </a:pPr>
            <a:r>
              <a:rPr lang="zh-CN" altLang="en-US" sz="1350" smtClean="0">
                <a:latin typeface="Consolas" panose="020B0609020204030204" charset="0"/>
                <a:ea typeface="+mn-ea"/>
                <a:cs typeface="Consolas" panose="020B0609020204030204" charset="0"/>
              </a:rPr>
              <a:t>       radius=0.35, center=(1, 0), frame=True)</a:t>
            </a:r>
            <a:endParaRPr lang="zh-CN" altLang="en-US" sz="1350" dirty="0"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1789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内容占位符 2"/>
          <p:cNvSpPr>
            <a:spLocks noGrp="1"/>
          </p:cNvSpPr>
          <p:nvPr>
            <p:ph idx="1"/>
          </p:nvPr>
        </p:nvSpPr>
        <p:spPr>
          <a:xfrm>
            <a:off x="914400" y="1412776"/>
            <a:ext cx="8229600" cy="4678451"/>
          </a:xfrm>
        </p:spPr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ax.set_xticks([0, 1])                    # 设置坐标轴刻度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ax.set_yticks([0, 1])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ax.set_xticklabels(["Sunny", "Cloudy"])  # 设置坐标轴刻度上的标签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ax.set_yticklabels(["Dry", "Rainy"])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ax.set_xlim((-0.5, 1.5)) 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 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设置坐标轴跨度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ax.set_ylim((-0.5, 1.5))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ax.set_aspect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(‘equal’)   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设置纵横比相等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plt.show()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771030"/>
            <a:ext cx="3578603" cy="34187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8" name="图片 7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绘制饼状图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73880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文本占位符 41986"/>
          <p:cNvSpPr>
            <a:spLocks noGrp="1"/>
          </p:cNvSpPr>
          <p:nvPr>
            <p:ph idx="1"/>
          </p:nvPr>
        </p:nvSpPr>
        <p:spPr>
          <a:xfrm>
            <a:off x="561736" y="1344892"/>
            <a:ext cx="8219440" cy="3398520"/>
          </a:xfrm>
        </p:spPr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import </a:t>
            </a:r>
            <a:r>
              <a:rPr lang="en-US" altLang="zh-CN" sz="1350" dirty="0" err="1">
                <a:latin typeface="Consolas" panose="020B0609020204030204" charset="0"/>
                <a:ea typeface="+mn-ea"/>
                <a:cs typeface="Consolas" panose="020B0609020204030204" charset="0"/>
              </a:rPr>
              <a:t>numpy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import matplotlib.pyplot as plt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  <a:cs typeface="Consolas" panose="020B060902020403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x = np.linspace(0, 2*np.pi, 500)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y = np.sin(x)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z = np.cos(x*x)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plt.figure(figsize=(8,4))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标签前后加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$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将使用内嵌的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LaTex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引擎将其显示为公式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plt.plot(x,y,label='$sin(x)$',color='red',linewidth=2)   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红色，</a:t>
            </a: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2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个像素宽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plt.plot(x,z,'b--',label='$cos(x^2)$')                   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蓝色，虚线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plt.xlabel('Time(s)')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plt.ylabel('Volt')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plt.title('Sin and Cos figure using pyplot')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plt.ylim(-1.2,1.2)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plt.legend()                                              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显示图例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plt.show()                                                # </a:t>
            </a: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</a:rPr>
              <a:t>显示绘图窗口</a:t>
            </a:r>
          </a:p>
        </p:txBody>
      </p:sp>
      <p:grpSp>
        <p:nvGrpSpPr>
          <p:cNvPr id="4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在</a:t>
            </a:r>
            <a:r>
              <a:rPr lang="zh-CN" altLang="en-US" sz="2400" b="1" noProof="1"/>
              <a:t>图例中显示公式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437112"/>
            <a:ext cx="3916535" cy="213747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28358498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文本占位符 44034"/>
          <p:cNvSpPr>
            <a:spLocks noGrp="1"/>
          </p:cNvSpPr>
          <p:nvPr>
            <p:ph idx="1"/>
          </p:nvPr>
        </p:nvSpPr>
        <p:spPr>
          <a:xfrm>
            <a:off x="750262" y="1337445"/>
            <a:ext cx="7891780" cy="3398520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numpy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import matplotlib.pyplot as plt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x= np.linspace(0, 2*np.pi, 500)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创建自变量数组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y1 = np.sin(x)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创建函数值数组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y2 = np.cos(x)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y3 = np.sin(x*x)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plt.figure(1)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创建图形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ax1 = plt.subplot(2,2,1)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第一行第一列图形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ax2 = plt.subplot(2,2,2)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第一行第二列图形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ax3 = plt.subplot(212, facecolor='y')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第二行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plt.sca(ax1)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选择ax1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plt.plot(x,y1,color='red')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绘制红色曲线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plt.ylim(-1.2,1.2)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限制y坐标轴范围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plt.sca(ax2)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选择ax2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plt.plot(x,y2,'b--')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绘制蓝色曲线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plt.ylim(-1.2,1.2)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plt.sca(ax3) 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                         # 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选择ax3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plt.plot(x,y3,'g--')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plt.ylim(-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1.2,1.2)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 smtClean="0">
                <a:latin typeface="Consolas" panose="020B0609020204030204" charset="0"/>
                <a:ea typeface="+mn-ea"/>
              </a:rPr>
              <a:t>plt.show</a:t>
            </a:r>
            <a:r>
              <a:rPr lang="en-US" altLang="zh-CN" sz="1200" dirty="0" smtClean="0">
                <a:latin typeface="Consolas" panose="020B0609020204030204" charset="0"/>
                <a:ea typeface="+mn-ea"/>
              </a:rPr>
              <a:t>()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</p:txBody>
      </p:sp>
      <p:grpSp>
        <p:nvGrpSpPr>
          <p:cNvPr id="4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/>
              <a:t>多个图形单独显示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  <p:pic>
        <p:nvPicPr>
          <p:cNvPr id="10" name="内容占位符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80112" y="1581776"/>
            <a:ext cx="3407620" cy="252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408323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Content Placeholder 2"/>
          <p:cNvSpPr>
            <a:spLocks noGrp="1"/>
          </p:cNvSpPr>
          <p:nvPr>
            <p:ph idx="1"/>
          </p:nvPr>
        </p:nvSpPr>
        <p:spPr>
          <a:xfrm>
            <a:off x="457200" y="1414845"/>
            <a:ext cx="8229600" cy="3670339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numpy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matplotlib.pyplot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 as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plt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生成测试数据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x =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np.linspace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(0, 10, 11)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y = 11-x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绘制柱状图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 err="1">
                <a:latin typeface="Consolas" panose="020B0609020204030204" charset="0"/>
                <a:ea typeface="+mn-ea"/>
              </a:rPr>
              <a:t>plt.bar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(x, y,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color='#772277', 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柱的颜色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alpha=0.8,       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透明度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edgecolor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='blue',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边框颜色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linestyle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='--',  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边框样式为虚线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linewidth=1,     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边框线宽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    hatch='*')              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内部使用五角星填充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为每个柱形添加文本标注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for xx,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yy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 in zip(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x,y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):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   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plt.text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(xx-0.2, yy+0.1, '%2d' % 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yy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Consolas" panose="020B0609020204030204" charset="0"/>
                <a:ea typeface="+mn-ea"/>
              </a:rPr>
              <a:t>#</a:t>
            </a:r>
            <a:r>
              <a:rPr lang="en-US" altLang="zh-CN" sz="1050" dirty="0" err="1">
                <a:latin typeface="Consolas" panose="020B0609020204030204" charset="0"/>
                <a:ea typeface="+mn-ea"/>
              </a:rPr>
              <a:t>显示图形</a:t>
            </a:r>
            <a:endParaRPr lang="en-US" altLang="zh-CN" sz="10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 err="1">
                <a:latin typeface="Consolas" panose="020B0609020204030204" charset="0"/>
                <a:ea typeface="+mn-ea"/>
              </a:rPr>
              <a:t>plt.show</a:t>
            </a:r>
            <a:r>
              <a:rPr lang="en-US" altLang="zh-CN" sz="1050" dirty="0">
                <a:latin typeface="Consolas" panose="020B0609020204030204" charset="0"/>
                <a:ea typeface="+mn-ea"/>
              </a:rPr>
              <a:t>()</a:t>
            </a:r>
          </a:p>
        </p:txBody>
      </p:sp>
      <p:pic>
        <p:nvPicPr>
          <p:cNvPr id="240643" name="Picture 10" descr="4~F%{LI``B([G44]XRCJWS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36" y="2016126"/>
            <a:ext cx="4044315" cy="27920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绘制</a:t>
            </a:r>
            <a:r>
              <a:rPr lang="zh-CN" altLang="en-US" sz="2400" b="1" noProof="1"/>
              <a:t>有描边和填充效果的柱状</a:t>
            </a:r>
            <a:r>
              <a:rPr lang="zh-CN" altLang="en-US" sz="2400" b="1" noProof="1" smtClean="0"/>
              <a:t>图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3564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Content Placeholder 2"/>
          <p:cNvSpPr>
            <a:spLocks noGrp="1"/>
          </p:cNvSpPr>
          <p:nvPr>
            <p:ph idx="1"/>
          </p:nvPr>
        </p:nvSpPr>
        <p:spPr>
          <a:xfrm>
            <a:off x="457200" y="1414846"/>
            <a:ext cx="8229600" cy="3407132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numpy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matplotlib.pyplot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 as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plt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courses = ['C++', 'Python',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高数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',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大学英语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',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软件工程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          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组成原理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',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数字图像处理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', '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计算机图形学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']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scores = [80, 95, 78, 85, 45, 65, 80, 60]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 err="1">
                <a:latin typeface="Consolas" panose="020B0609020204030204" charset="0"/>
                <a:ea typeface="+mn-ea"/>
              </a:rPr>
              <a:t>dataLength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 =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len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(scores)             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数据长度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angles数组把圆周等分为dataLength份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angles =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np.linspace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(0,              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数组第一个数据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                     2*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np.pi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,        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数组最后一个数据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                    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dataLength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,     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数组中数据数量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                     endpoint=False) 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不包含终点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 err="1">
                <a:latin typeface="Consolas" panose="020B0609020204030204" charset="0"/>
                <a:ea typeface="+mn-ea"/>
              </a:rPr>
              <a:t>scores.append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(scores[0])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angles =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np.append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(angles, angles[0]) 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闭合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</p:txBody>
      </p:sp>
      <p:grpSp>
        <p:nvGrpSpPr>
          <p:cNvPr id="4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6" name="图片 5" descr="u=714968970,2342735455&amp;fm=27&amp;gp=0.jpg"/>
            <p:cNvPicPr/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/>
              <a:t>使用雷达图展示学生</a:t>
            </a:r>
            <a:r>
              <a:rPr lang="zh-CN" altLang="en-US" sz="2400" b="1" noProof="1" smtClean="0"/>
              <a:t>成绩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70245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# 绘制雷达图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plt.polar(angles,             # 设置角度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 scores,             # 设置各角度上的数据         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 'rv--',             # 设置颜色、线型和端点符号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 linewidth=2)        # 设置线宽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35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# 设置角度网格标签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plt.thetagrids(angles*180/np.pi,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      courses,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      fontproperties='simhei')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35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# 填充雷达图内部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plt.fill(angles,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scores,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facecolor='r',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         alpha=0.6)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35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>
                <a:latin typeface="Consolas" panose="020B0609020204030204" charset="0"/>
                <a:ea typeface="+mn-ea"/>
              </a:rPr>
              <a:t>plt.show()</a:t>
            </a:r>
          </a:p>
        </p:txBody>
      </p:sp>
      <p:pic>
        <p:nvPicPr>
          <p:cNvPr id="25907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86" y="2957195"/>
            <a:ext cx="3188335" cy="29413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/>
              <a:t>使用雷达图展示学生</a:t>
            </a:r>
            <a:r>
              <a:rPr lang="zh-CN" altLang="en-US" sz="2400" b="1" noProof="1" smtClean="0"/>
              <a:t>成绩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78010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158" y="1133199"/>
            <a:ext cx="6921162" cy="445102"/>
          </a:xfrm>
        </p:spPr>
        <p:txBody>
          <a:bodyPr/>
          <a:lstStyle/>
          <a:p>
            <a:r>
              <a:rPr kumimoji="1" lang="zh-CN" altLang="en-US" dirty="0"/>
              <a:t>基本数据结构 </a:t>
            </a:r>
            <a:r>
              <a:rPr lang="en-US" altLang="zh-CN" dirty="0" err="1" smtClean="0">
                <a:latin typeface="+mj-ea"/>
              </a:rPr>
              <a:t>ndarray</a:t>
            </a:r>
            <a:r>
              <a:rPr lang="en-US" altLang="zh-CN" dirty="0" smtClean="0">
                <a:latin typeface="+mj-ea"/>
              </a:rPr>
              <a:t>(</a:t>
            </a:r>
            <a:r>
              <a:rPr lang="en-US" altLang="zh-CN" dirty="0" smtClean="0">
                <a:solidFill>
                  <a:srgbClr val="0000FF"/>
                </a:solidFill>
              </a:rPr>
              <a:t>N-dimensional array</a:t>
            </a:r>
            <a:r>
              <a:rPr lang="en-US" altLang="zh-CN" dirty="0" smtClean="0">
                <a:latin typeface="+mj-ea"/>
              </a:rPr>
              <a:t>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8607" y="1676862"/>
            <a:ext cx="7803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zh-CN" altLang="en-US" dirty="0">
                <a:latin typeface="+mj-ea"/>
                <a:ea typeface="+mj-ea"/>
              </a:rPr>
              <a:t>作为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对象里的数据有时并不是所需要的，那么可以使用</a:t>
            </a:r>
            <a:r>
              <a:rPr lang="en-US" altLang="zh-CN" dirty="0" err="1">
                <a:latin typeface="+mj-ea"/>
                <a:ea typeface="+mj-ea"/>
              </a:rPr>
              <a:t>ndarray</a:t>
            </a:r>
            <a:r>
              <a:rPr lang="zh-CN" altLang="en-US" dirty="0">
                <a:latin typeface="+mj-ea"/>
                <a:ea typeface="+mj-ea"/>
              </a:rPr>
              <a:t>对象的</a:t>
            </a:r>
            <a:r>
              <a:rPr lang="en-US" altLang="zh-CN" dirty="0" err="1">
                <a:latin typeface="+mj-ea"/>
                <a:ea typeface="+mj-ea"/>
              </a:rPr>
              <a:t>astype</a:t>
            </a:r>
            <a:r>
              <a:rPr lang="en-US" altLang="zh-CN" dirty="0">
                <a:latin typeface="+mj-ea"/>
                <a:ea typeface="+mj-ea"/>
              </a:rPr>
              <a:t>() </a:t>
            </a:r>
            <a:r>
              <a:rPr lang="zh-CN" altLang="en-US" dirty="0">
                <a:latin typeface="+mj-ea"/>
                <a:ea typeface="+mj-ea"/>
              </a:rPr>
              <a:t>方法转为指定的数据类型 </a:t>
            </a:r>
          </a:p>
        </p:txBody>
      </p:sp>
      <p:pic>
        <p:nvPicPr>
          <p:cNvPr id="4097" name="Picture 1" descr="age70image1832604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" y="2520315"/>
            <a:ext cx="7220003" cy="22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114"/>
          <p:cNvGrpSpPr/>
          <p:nvPr/>
        </p:nvGrpSpPr>
        <p:grpSpPr>
          <a:xfrm>
            <a:off x="288607" y="98294"/>
            <a:ext cx="6912768" cy="674870"/>
            <a:chOff x="663252" y="3368625"/>
            <a:chExt cx="6912768" cy="674870"/>
          </a:xfrm>
        </p:grpSpPr>
        <p:grpSp>
          <p:nvGrpSpPr>
            <p:cNvPr id="11" name="组合 105"/>
            <p:cNvGrpSpPr/>
            <p:nvPr/>
          </p:nvGrpSpPr>
          <p:grpSpPr>
            <a:xfrm>
              <a:off x="663252" y="3368625"/>
              <a:ext cx="6912768" cy="674870"/>
              <a:chOff x="663252" y="3368625"/>
              <a:chExt cx="6912768" cy="674870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933887" y="3380765"/>
                <a:ext cx="801702" cy="662730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EA6103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 b="1" dirty="0">
                  <a:ea typeface="微软雅黑" pitchFamily="34" charset="-122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663252" y="3368625"/>
                <a:ext cx="6912768" cy="64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7" tIns="45708" rIns="91417" bIns="45708">
                <a:spAutoFit/>
              </a:bodyPr>
              <a:lstStyle>
                <a:lvl1pPr/>
                <a:lvl2pPr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lvl="1" algn="ctr"/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8.2 Numpy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库</a:t>
                </a:r>
                <a:r>
                  <a:rPr lang="en-US" altLang="zh-CN" sz="3600" b="1" dirty="0" smtClean="0">
                    <a:latin typeface="Times New Roman" pitchFamily="18" charset="0"/>
                    <a:ea typeface="黑体" pitchFamily="49" charset="-122"/>
                  </a:rPr>
                  <a:t>-</a:t>
                </a:r>
                <a:r>
                  <a:rPr lang="zh-CN" altLang="en-US" sz="3600" b="1" dirty="0" smtClean="0">
                    <a:latin typeface="Times New Roman" pitchFamily="18" charset="0"/>
                    <a:ea typeface="黑体" pitchFamily="49" charset="-122"/>
                  </a:rPr>
                  <a:t>创建数组</a:t>
                </a:r>
                <a:endParaRPr lang="zh-CN" altLang="en-US" sz="3600" b="1" dirty="0"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2" name="图片 11" descr="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929" y="3530600"/>
              <a:ext cx="446172" cy="43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Content Placeholder 2"/>
          <p:cNvSpPr>
            <a:spLocks noGrp="1"/>
          </p:cNvSpPr>
          <p:nvPr>
            <p:ph idx="1"/>
          </p:nvPr>
        </p:nvSpPr>
        <p:spPr>
          <a:xfrm>
            <a:off x="457200" y="1414845"/>
            <a:ext cx="8229600" cy="3670647"/>
          </a:xfr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numpy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matplotlib.pyplot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 as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plt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import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matplotlib.font_manager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 as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fm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t =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np.arange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(0.0, 2*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np.pi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, 0.01)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s =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np.sin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(t)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z =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np.cos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(t)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plt.plot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(t, s, label='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正弦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')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plt.plot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(t, z, label='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余弦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')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plt.title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('sin-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cos函数图像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',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标题文本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fontproperties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='STLITI',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标题字体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fontsize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=24)   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标题字号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myfont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 =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fm.FontProperties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fname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r'C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:\Windows\Fonts\STKAITI.ttf')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plt.legend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(prop=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myfont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,    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图例字体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title='Legend', 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图例标题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loc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='lower left',    #</a:t>
            </a:r>
            <a:r>
              <a:rPr lang="en-US" altLang="zh-CN" sz="1200" dirty="0" err="1">
                <a:latin typeface="Consolas" panose="020B0609020204030204" charset="0"/>
                <a:sym typeface="+mn-ea"/>
              </a:rPr>
              <a:t>图例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左下角位于图形</a:t>
            </a:r>
            <a:r>
              <a:rPr lang="en-US" altLang="zh-CN" sz="1200" dirty="0">
                <a:latin typeface="Consolas" panose="020B0609020204030204" charset="0"/>
                <a:sym typeface="+mn-ea"/>
              </a:rPr>
              <a:t>(0.43,0.75)</a:t>
            </a:r>
            <a:r>
              <a:rPr lang="zh-CN" altLang="en-US" sz="1200" dirty="0">
                <a:latin typeface="Consolas" panose="020B0609020204030204" charset="0"/>
                <a:sym typeface="+mn-ea"/>
              </a:rPr>
              <a:t>的位置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bbox_to_anchor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=(0.43,0.75),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shadow=True,    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显示阴影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facecolor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='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yellowgreen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',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图例背景色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edgecolor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='red',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图例边框颜色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ncol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=2,           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显示为两列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>
                <a:latin typeface="Consolas" panose="020B0609020204030204" charset="0"/>
                <a:ea typeface="+mn-ea"/>
              </a:rPr>
              <a:t>           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markerfirst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=False)         #</a:t>
            </a:r>
            <a:r>
              <a:rPr lang="en-US" altLang="zh-CN" sz="1200" dirty="0" err="1">
                <a:latin typeface="Consolas" panose="020B0609020204030204" charset="0"/>
                <a:ea typeface="+mn-ea"/>
              </a:rPr>
              <a:t>图例文字在前，符号在后</a:t>
            </a: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20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200" dirty="0" err="1">
                <a:latin typeface="Consolas" panose="020B0609020204030204" charset="0"/>
                <a:ea typeface="+mn-ea"/>
              </a:rPr>
              <a:t>plt.show</a:t>
            </a:r>
            <a:r>
              <a:rPr lang="en-US" altLang="zh-CN" sz="1200" dirty="0">
                <a:latin typeface="Consolas" panose="020B0609020204030204" charset="0"/>
                <a:ea typeface="+mn-ea"/>
              </a:rPr>
              <a:t>()</a:t>
            </a:r>
          </a:p>
        </p:txBody>
      </p:sp>
      <p:pic>
        <p:nvPicPr>
          <p:cNvPr id="248835" name="Picture 9" descr="A}SY$@4KR1{AD@CZNBG8(M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28162"/>
            <a:ext cx="4181475" cy="2962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109"/>
          <p:cNvGrpSpPr/>
          <p:nvPr/>
        </p:nvGrpSpPr>
        <p:grpSpPr>
          <a:xfrm>
            <a:off x="323528" y="116632"/>
            <a:ext cx="5472608" cy="651944"/>
            <a:chOff x="730947" y="4599564"/>
            <a:chExt cx="5472608" cy="65194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6926" y="4600871"/>
              <a:ext cx="804761" cy="65063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ea typeface="微软雅黑" pitchFamily="34" charset="-122"/>
              </a:endParaRPr>
            </a:p>
          </p:txBody>
        </p:sp>
        <p:pic>
          <p:nvPicPr>
            <p:cNvPr id="7" name="图片 6" descr="u=714968970,2342735455&amp;fm=27&amp;gp=0.jpg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57681" y="4740897"/>
              <a:ext cx="436227" cy="409944"/>
            </a:xfrm>
            <a:prstGeom prst="rect">
              <a:avLst/>
            </a:prstGeom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730947" y="4599564"/>
              <a:ext cx="5472608" cy="64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8.4 </a:t>
              </a:r>
              <a:r>
                <a:rPr lang="en-US" altLang="zh-CN" sz="3600" b="1" dirty="0" err="1" smtClean="0">
                  <a:latin typeface="Times New Roman" pitchFamily="18" charset="0"/>
                  <a:ea typeface="黑体" pitchFamily="49" charset="-122"/>
                </a:rPr>
                <a:t>Matplotlib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23528" y="1028162"/>
            <a:ext cx="8229600" cy="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noProof="1" smtClean="0"/>
              <a:t>设置</a:t>
            </a:r>
            <a:r>
              <a:rPr lang="zh-CN" altLang="en-US" sz="2400" b="1" noProof="1"/>
              <a:t>图例</a:t>
            </a:r>
            <a:r>
              <a:rPr lang="zh-CN" altLang="en-US" sz="2400" b="1" noProof="1" smtClean="0"/>
              <a:t>样式</a:t>
            </a:r>
            <a:endParaRPr lang="zh-CN" altLang="en-US" sz="1500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62550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Content Placeholder 2"/>
          <p:cNvSpPr>
            <a:spLocks noGrp="1"/>
          </p:cNvSpPr>
          <p:nvPr>
            <p:ph idx="1"/>
          </p:nvPr>
        </p:nvSpPr>
        <p:spPr>
          <a:xfrm>
            <a:off x="716592" y="1603073"/>
            <a:ext cx="8229600" cy="4678451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1800" dirty="0">
                <a:latin typeface="+mn-lt"/>
                <a:ea typeface="+mn-ea"/>
              </a:rPr>
              <a:t>pandas主要提供了3种数据结构：</a:t>
            </a:r>
            <a:r>
              <a:rPr lang="en-US" altLang="en-US" sz="1800" dirty="0" smtClean="0">
                <a:latin typeface="+mn-lt"/>
                <a:ea typeface="+mn-ea"/>
              </a:rPr>
              <a:t>1)Series</a:t>
            </a:r>
            <a:r>
              <a:rPr lang="en-US" altLang="en-US" sz="1800" dirty="0">
                <a:latin typeface="+mn-lt"/>
                <a:ea typeface="+mn-ea"/>
              </a:rPr>
              <a:t>，带标签的一维数组；</a:t>
            </a:r>
            <a:r>
              <a:rPr lang="en-US" altLang="en-US" sz="1800" dirty="0" smtClean="0">
                <a:latin typeface="+mn-lt"/>
                <a:ea typeface="+mn-ea"/>
              </a:rPr>
              <a:t>2)DataFrame</a:t>
            </a:r>
            <a:r>
              <a:rPr lang="en-US" altLang="en-US" sz="1800" dirty="0">
                <a:latin typeface="+mn-lt"/>
                <a:ea typeface="+mn-ea"/>
              </a:rPr>
              <a:t>，带标签且大小可变的二维表格结构；</a:t>
            </a:r>
            <a:r>
              <a:rPr lang="en-US" altLang="en-US" sz="1800" dirty="0" smtClean="0">
                <a:latin typeface="+mn-lt"/>
                <a:ea typeface="+mn-ea"/>
              </a:rPr>
              <a:t>3)</a:t>
            </a:r>
            <a:r>
              <a:rPr lang="en-US" altLang="en-US" sz="1800" dirty="0" err="1" smtClean="0">
                <a:latin typeface="+mn-lt"/>
                <a:ea typeface="+mn-ea"/>
              </a:rPr>
              <a:t>Panel</a:t>
            </a:r>
            <a:r>
              <a:rPr lang="en-US" altLang="en-US" sz="1800" dirty="0" err="1">
                <a:latin typeface="+mn-lt"/>
                <a:ea typeface="+mn-ea"/>
              </a:rPr>
              <a:t>，带标签且大小可变的三维数组</a:t>
            </a:r>
            <a:r>
              <a:rPr lang="en-US" altLang="en-US" sz="1800" dirty="0">
                <a:latin typeface="+mn-lt"/>
                <a:ea typeface="+mn-ea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453616" y="1103501"/>
            <a:ext cx="3491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数据分析</a:t>
            </a:r>
            <a:r>
              <a:rPr lang="zh-CN" altLang="en-US" sz="2400" b="1" dirty="0" smtClean="0"/>
              <a:t>模块 </a:t>
            </a:r>
            <a:r>
              <a:rPr lang="en-US" altLang="zh-CN" sz="2400" b="1" dirty="0" smtClean="0"/>
              <a:t>P</a:t>
            </a:r>
            <a:r>
              <a:rPr lang="zh-CN" altLang="en-US" sz="2400" b="1" dirty="0" smtClean="0"/>
              <a:t>andas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686900" y="2780928"/>
            <a:ext cx="52532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pandas</a:t>
            </a:r>
            <a:r>
              <a:rPr lang="zh-CN" altLang="en-US" dirty="0"/>
              <a:t>常用的基本函数，主要分为五部分：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/>
              <a:t>汇总函数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/>
              <a:t>特征统计函数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/>
              <a:t>唯一值函数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/>
              <a:t>替换函数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b="1" dirty="0"/>
              <a:t>排序函数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6288593"/>
            <a:ext cx="2864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FF"/>
                </a:solidFill>
              </a:rPr>
              <a:t>https://www.jb51.net/article/254126.htm</a:t>
            </a:r>
          </a:p>
        </p:txBody>
      </p:sp>
    </p:spTree>
    <p:extLst>
      <p:ext uri="{BB962C8B-B14F-4D97-AF65-F5344CB8AC3E}">
        <p14:creationId xmlns:p14="http://schemas.microsoft.com/office/powerpoint/2010/main" val="1988406296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（1）生成一维数组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en-US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import numpy as np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&gt;&gt;&gt; import pandas as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pd</a:t>
            </a:r>
            <a:endParaRPr lang="en-US" altLang="zh-CN" sz="1350" dirty="0">
              <a:latin typeface="Consolas" panose="020B0609020204030204" charset="0"/>
              <a:ea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x = pd.Series([1, 3, 5, np.nan])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en-US" altLang="zh-CN" sz="1350" dirty="0" err="1">
                <a:latin typeface="Consolas" panose="020B0609020204030204" charset="0"/>
                <a:ea typeface="+mn-ea"/>
              </a:rPr>
              <a:t>np.nan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表示空值、缺失值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x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0    1.0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1    3.0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2    5.0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    NaN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dtype: float64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97292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生成日期时间索引</a:t>
            </a: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pd.date_range(start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='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0101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', end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='</a:t>
            </a:r>
            <a:r>
              <a:rPr lang="en-US" altLang="zh-CN" sz="1350" dirty="0" smtClean="0">
                <a:latin typeface="Consolas" panose="020B0609020204030204" charset="0"/>
                <a:ea typeface="+mn-ea"/>
              </a:rPr>
              <a:t>2022</a:t>
            </a:r>
            <a:r>
              <a:rPr lang="zh-CN" altLang="en-US" sz="1350" dirty="0" smtClean="0">
                <a:latin typeface="Consolas" panose="020B0609020204030204" charset="0"/>
                <a:ea typeface="+mn-ea"/>
              </a:rPr>
              <a:t>1231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', freq='H')   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# 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间隔</a:t>
            </a:r>
            <a:r>
              <a:rPr lang="en-US" altLang="zh-CN" sz="1350" dirty="0">
                <a:latin typeface="Consolas" panose="020B0609020204030204" charset="0"/>
                <a:ea typeface="+mn-ea"/>
              </a:rPr>
              <a:t>1</a:t>
            </a:r>
            <a:r>
              <a:rPr lang="zh-CN" altLang="en-US" sz="1350" dirty="0">
                <a:latin typeface="Consolas" panose="020B0609020204030204" charset="0"/>
                <a:ea typeface="+mn-ea"/>
              </a:rPr>
              <a:t>小时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DatetimeIndex</a:t>
            </a: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(['2022-11-12 00:00:00', '2022-11-12 01:00:00',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02:00:00', '2022-11-12 03:00:00',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04:00:00', '2022-11-12 05:00:00',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06:00:00', '2022-11-12 07:00:00',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08:00:00', '2022-11-12 09:00:00',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10:00:00', '2022-11-12 11:00:00',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12:00:00', '2022-11-12 13:00:00',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14:00:00', '2022-11-12 15:00:00',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16:00:00', '2022-11-12 17:00:00',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18:00:00', '2022-11-12 19:00:00',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20:00:00', '2022-11-12 21:00:00',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'2022-11-12 22:00:00', '2022-11-12 23:00:00',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'2022-11-13 00:00:00'],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</a:t>
            </a:r>
            <a:r>
              <a:rPr lang="en-US" altLang="zh-CN" sz="135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</a:t>
            </a: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='datetime64[ns]', </a:t>
            </a:r>
            <a:r>
              <a:rPr lang="en-US" altLang="zh-CN" sz="135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freq</a:t>
            </a:r>
            <a:r>
              <a:rPr lang="en-US" altLang="zh-CN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='H')</a:t>
            </a:r>
            <a:endParaRPr lang="zh-CN" altLang="en-US" sz="135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5536" y="566124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200" smtClean="0">
                <a:latin typeface="Consolas" panose="020B0609020204030204" charset="0"/>
                <a:ea typeface="+mn-ea"/>
              </a:rPr>
              <a:t>&gt;&gt;&gt; pd.date_range(start='20221101', end='20221113', freq='6D')         # </a:t>
            </a:r>
            <a:r>
              <a:rPr lang="zh-CN" altLang="en-US" sz="1200" smtClean="0">
                <a:latin typeface="Consolas" panose="020B0609020204030204" charset="0"/>
                <a:ea typeface="+mn-ea"/>
              </a:rPr>
              <a:t>间隔</a:t>
            </a:r>
            <a:r>
              <a:rPr lang="en-US" altLang="zh-CN" sz="1200" smtClean="0">
                <a:latin typeface="Consolas" panose="020B0609020204030204" charset="0"/>
                <a:ea typeface="+mn-ea"/>
              </a:rPr>
              <a:t>6</a:t>
            </a:r>
            <a:r>
              <a:rPr lang="zh-CN" altLang="en-US" sz="1200" smtClean="0">
                <a:latin typeface="Consolas" panose="020B0609020204030204" charset="0"/>
                <a:ea typeface="+mn-ea"/>
              </a:rPr>
              <a:t>天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en-US" altLang="zh-CN" sz="120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DatetimeIndex(['2022-11-01', '2022-11-07', '2022-11-13'], dtype='datetime64[ns]', freq='6D')</a:t>
            </a:r>
            <a:endParaRPr lang="en-US" altLang="zh-CN" sz="12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91003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sz="1400" dirty="0">
                <a:latin typeface="+mn-lt"/>
                <a:ea typeface="+mn-ea"/>
              </a:rPr>
              <a:t>&gt;&gt;&gt; dates = pd.date_range</a:t>
            </a:r>
            <a:r>
              <a:rPr lang="zh-CN" altLang="en-US" sz="1400" dirty="0" smtClean="0">
                <a:latin typeface="+mn-lt"/>
                <a:ea typeface="+mn-ea"/>
              </a:rPr>
              <a:t>(</a:t>
            </a:r>
            <a:r>
              <a:rPr lang="en-US" altLang="zh-CN" sz="1400" dirty="0">
                <a:latin typeface="+mn-lt"/>
                <a:ea typeface="+mn-ea"/>
              </a:rPr>
              <a:t>start='20220101', end='20221113' </a:t>
            </a:r>
            <a:r>
              <a:rPr lang="zh-CN" altLang="en-US" sz="1400" dirty="0" smtClean="0">
                <a:latin typeface="+mn-lt"/>
                <a:ea typeface="+mn-ea"/>
              </a:rPr>
              <a:t>, </a:t>
            </a:r>
            <a:r>
              <a:rPr lang="zh-CN" altLang="en-US" sz="1400" dirty="0">
                <a:latin typeface="+mn-lt"/>
                <a:ea typeface="+mn-ea"/>
              </a:rPr>
              <a:t>freq='M')   # 间隔为月，每月最后一天</a:t>
            </a:r>
          </a:p>
          <a:p>
            <a:pPr marL="0" indent="0">
              <a:buNone/>
            </a:pPr>
            <a:r>
              <a:rPr lang="zh-CN" altLang="en-US" sz="1400" dirty="0">
                <a:latin typeface="+mn-lt"/>
                <a:ea typeface="+mn-ea"/>
              </a:rPr>
              <a:t>&gt;&gt;&gt; dates</a:t>
            </a:r>
          </a:p>
          <a:p>
            <a:pPr marL="0" indent="0">
              <a:buNone/>
            </a:pP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DatetimeIndex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(['2022-01-31', '2022-02-28', '2022-03-31', '2022-04-30',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'2022-05-31', '2022-06-30', '2022-07-31', '2022-08-31',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 '2022-09-30', '2022-10-31'],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      </a:t>
            </a: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dtype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='datetime64[ns]', </a:t>
            </a: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freq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='M')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9429" y="3501008"/>
            <a:ext cx="8229600" cy="467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400" smtClean="0">
                <a:latin typeface="Consolas" panose="020B0609020204030204" charset="0"/>
                <a:cs typeface="Consolas" panose="020B0609020204030204" charset="0"/>
              </a:rPr>
              <a:t>&gt;&gt;&gt; </a:t>
            </a:r>
            <a:r>
              <a:rPr lang="en-US" altLang="zh-CN" sz="1400" smtClean="0">
                <a:latin typeface="Consolas" panose="020B0609020204030204" charset="0"/>
                <a:cs typeface="Consolas" panose="020B0609020204030204" charset="0"/>
              </a:rPr>
              <a:t>pd.date_range(start='20220101', end='20221113', freq='MS') # </a:t>
            </a:r>
            <a:r>
              <a:rPr lang="zh-CN" altLang="en-US" sz="1400" smtClean="0">
                <a:latin typeface="Consolas" panose="020B0609020204030204" charset="0"/>
                <a:cs typeface="Consolas" panose="020B0609020204030204" charset="0"/>
              </a:rPr>
              <a:t>每月第一天</a:t>
            </a:r>
          </a:p>
          <a:p>
            <a:pPr marL="0" indent="0"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DatetimeIndex(['2022-01-01', '2022-02-01', '2022-03-01', '2022-04-01',</a:t>
            </a:r>
          </a:p>
          <a:p>
            <a:pPr marL="0" indent="0"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       '2022-05-01', '2022-06-01', '2022-07-01', '2022-08-01',</a:t>
            </a:r>
          </a:p>
          <a:p>
            <a:pPr marL="0" indent="0"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       '2022-09-01', '2022-10-01', '2022-11-01'],</a:t>
            </a:r>
          </a:p>
          <a:p>
            <a:pPr marL="0" indent="0">
              <a:buFont typeface="Arial" charset="0"/>
              <a:buNone/>
            </a:pPr>
            <a:r>
              <a:rPr lang="en-US" altLang="zh-CN" sz="1400" smtClean="0">
                <a:solidFill>
                  <a:srgbClr val="00B0F0"/>
                </a:solidFill>
                <a:latin typeface="Consolas" panose="020B0609020204030204" charset="0"/>
                <a:cs typeface="Consolas" panose="020B0609020204030204" charset="0"/>
              </a:rPr>
              <a:t>              dtype='datetime64[ns]', freq='MS')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24156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678451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+mn-lt"/>
                <a:ea typeface="+mn-ea"/>
              </a:rPr>
              <a:t>（</a:t>
            </a:r>
            <a:r>
              <a:rPr lang="en-US" altLang="zh-CN" sz="2400" b="1" dirty="0">
                <a:latin typeface="+mn-lt"/>
                <a:ea typeface="+mn-ea"/>
              </a:rPr>
              <a:t>2</a:t>
            </a:r>
            <a:r>
              <a:rPr lang="zh-CN" altLang="en-US" sz="2400" b="1" dirty="0">
                <a:latin typeface="+mn-lt"/>
                <a:ea typeface="+mn-ea"/>
              </a:rPr>
              <a:t>）生成</a:t>
            </a:r>
            <a:r>
              <a:rPr lang="en-US" altLang="zh-CN" sz="2400" b="1" dirty="0" err="1">
                <a:latin typeface="+mn-lt"/>
                <a:ea typeface="+mn-ea"/>
              </a:rPr>
              <a:t>DataFrame</a:t>
            </a:r>
            <a:endParaRPr lang="en-US" altLang="zh-CN" sz="2400" b="1" dirty="0">
              <a:latin typeface="+mn-lt"/>
              <a:ea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dates = </a:t>
            </a:r>
            <a:r>
              <a:rPr lang="en-US" altLang="zh-CN" sz="1400" dirty="0" err="1">
                <a:latin typeface="Consolas" panose="020B0609020204030204" charset="0"/>
                <a:ea typeface="+mn-ea"/>
                <a:cs typeface="Consolas" panose="020B0609020204030204" charset="0"/>
              </a:rPr>
              <a:t>pd.date_range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(start='20220101', end='20221231', </a:t>
            </a:r>
            <a:r>
              <a:rPr lang="en-US" altLang="zh-CN" sz="1400" dirty="0" err="1">
                <a:latin typeface="Consolas" panose="020B0609020204030204" charset="0"/>
                <a:ea typeface="+mn-ea"/>
                <a:cs typeface="Consolas" panose="020B0609020204030204" charset="0"/>
              </a:rPr>
              <a:t>freq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='MS')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&gt;&gt;&gt; 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pd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.DataFrame(np.random.randn(12,4), index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=dates, columns=list('ABCD'))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</a:t>
            </a: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      A         </a:t>
            </a: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B         C         D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2022-01-01  0.150127 -1.058158  1.621206  0.818439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2022-02-01  0.260190 -0.801854 -0.336741 -0.316937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2022-03-01  3.060940 -0.203767 -1.285156  0.159501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2022-04-01 -0.371784  0.730229  0.471879  1.495198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2022-05-01 -0.304945  2.785401 -0.536802  1.574611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2022-06-01  0.637832  1.214405  0.998970  2.493925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2022-07-01  0.374952  0.058646  0.442779  0.302833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2022-08-01  0.239473 -0.662300 -1.132248  0.881993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2022-09-01  0.509769 -1.136879  0.437521 -0.013135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2022-10-01 -0.524086 -0.620981  0.531748  1.048487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2022-11-01  1.391168 -0.969186  0.048207  0.535810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2022-12-01  1.891471 -0.838947  0.406452  1.769673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58002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pd.DataFrame([np.random.randint(1, 100, 4) for i in range(12)],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	       index=dates, columns=list('ABCD'))   # 4列随机数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   A   </a:t>
            </a: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B  </a:t>
            </a: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</a:t>
            </a: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C   </a:t>
            </a: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</a:t>
            </a: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D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2022-01-01  </a:t>
            </a: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79  47  35   6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2022-02-01  27  81  45  56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2022-03-01  41  12   3  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2022-04-01  72  56  98  44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2022-05-01   3  32  70  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2022-06-01  84  84  42  37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2022-07-01  23  59  57  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2022-08-01  38  66  65  71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2022-09-01  45  90  50  49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2022-10-01   7  43  60  68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2022-11-01  27   6  78  77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2022-12-01  45  31  86  63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91993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 = pd.DataFrame({'A':np.random.randint(1, 100</a:t>
            </a:r>
            <a:r>
              <a:rPr lang="en-US" altLang="zh-CN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, 4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	              'B':pd.date_range(start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='</a:t>
            </a:r>
            <a:r>
              <a:rPr lang="en-US" altLang="zh-CN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2022</a:t>
            </a:r>
            <a:r>
              <a:rPr lang="zh-CN" altLang="en-US" sz="1400" dirty="0" smtClean="0">
                <a:latin typeface="Consolas" panose="020B0609020204030204" charset="0"/>
                <a:ea typeface="+mn-ea"/>
                <a:cs typeface="Consolas" panose="020B0609020204030204" charset="0"/>
              </a:rPr>
              <a:t>0101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', periods=4, freq='D'),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  <a:sym typeface="+mn-ea"/>
              </a:rPr>
              <a:t>	             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'C':pd.Series([1, 2, 3, 4],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                           index=['zhang', 'li', 'zhou', 'wang'],dtype='float32'),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  <a:sym typeface="+mn-ea"/>
              </a:rPr>
              <a:t>	             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'D':np.array([3] * 4,dtype='int32'),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  <a:sym typeface="+mn-ea"/>
              </a:rPr>
              <a:t>	             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'E':pd.Categorical(["test","train","test","train"]),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  <a:sym typeface="+mn-ea"/>
              </a:rPr>
              <a:t>	              </a:t>
            </a: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'F':'foo'})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>
                <a:latin typeface="Consolas" panose="020B0609020204030204" charset="0"/>
                <a:ea typeface="+mn-ea"/>
                <a:cs typeface="Consolas" panose="020B0609020204030204" charset="0"/>
              </a:rPr>
              <a:t>&gt;&gt;&gt; df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A          B    C  D      E    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zhang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81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2022-01-01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1.0  3   test  foo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li     62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2022-01-02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2.0  3  train  foo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zhou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87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2022-01-03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3.0  3   test  foo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 err="1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wang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88 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2022-01-04 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4.0  3  train  foo</a:t>
            </a:r>
            <a:endParaRPr lang="zh-CN" altLang="en-US" sz="1400" dirty="0">
              <a:latin typeface="Consolas" panose="020B0609020204030204" charset="0"/>
              <a:ea typeface="+mn-ea"/>
              <a:cs typeface="Consolas" panose="020B06090202040302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57995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内容占位符 2"/>
          <p:cNvSpPr>
            <a:spLocks noGrp="1"/>
          </p:cNvSpPr>
          <p:nvPr>
            <p:ph idx="1"/>
          </p:nvPr>
        </p:nvSpPr>
        <p:spPr>
          <a:xfrm>
            <a:off x="525215" y="3356992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b="1" dirty="0">
                <a:latin typeface="+mn-lt"/>
                <a:ea typeface="+mn-ea"/>
              </a:rPr>
              <a:t>（3）二维数据查看</a:t>
            </a:r>
          </a:p>
          <a:p>
            <a:pPr marL="0" indent="0">
              <a:lnSpc>
                <a:spcPts val="1400"/>
              </a:lnSpc>
              <a:spcBef>
                <a:spcPts val="120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df.head()        # 默认显示前5行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   test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df.head(3)       # 查看前3行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 A          B    C  D      E    F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zhang  20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1.0  3   test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li     26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2.0  3  train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</a:rPr>
              <a:t>&gt;&gt;&gt; df.tail(2)       # 查看最后2行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A          B    C  D      E    F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zhou  63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3.0  3   test  foo</a:t>
            </a:r>
          </a:p>
          <a:p>
            <a:pPr marL="0" indent="0">
              <a:lnSpc>
                <a:spcPts val="14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wang  69 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202</a:t>
            </a:r>
            <a:r>
              <a:rPr lang="en-US" altLang="zh-CN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35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 </a:t>
            </a: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4.0  3  train  foo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76149" y="1028668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汇总函数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490333"/>
            <a:ext cx="4968552" cy="152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tail(): </a:t>
            </a:r>
            <a:r>
              <a:rPr lang="zh-CN" altLang="en-US" sz="1600" dirty="0"/>
              <a:t>返回表或序列的后</a:t>
            </a:r>
            <a:r>
              <a:rPr lang="en-US" altLang="zh-CN" sz="1600" dirty="0"/>
              <a:t>n</a:t>
            </a:r>
            <a:r>
              <a:rPr lang="zh-CN" altLang="en-US" sz="1600" dirty="0"/>
              <a:t>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head(): </a:t>
            </a:r>
            <a:r>
              <a:rPr lang="zh-CN" altLang="en-US" sz="1600" dirty="0"/>
              <a:t>返回表或序列的前</a:t>
            </a:r>
            <a:r>
              <a:rPr lang="en-US" altLang="zh-CN" sz="1600" dirty="0"/>
              <a:t>n</a:t>
            </a:r>
            <a:r>
              <a:rPr lang="zh-CN" altLang="en-US" sz="1600" dirty="0"/>
              <a:t>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info(): </a:t>
            </a:r>
            <a:r>
              <a:rPr lang="zh-CN" altLang="en-US" sz="1600" dirty="0"/>
              <a:t>返回表的信息概况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describe(): </a:t>
            </a:r>
            <a:r>
              <a:rPr lang="zh-CN" altLang="en-US" sz="1600" dirty="0"/>
              <a:t>返回表中数值列对应的主要统计量</a:t>
            </a:r>
          </a:p>
        </p:txBody>
      </p:sp>
    </p:spTree>
    <p:extLst>
      <p:ext uri="{BB962C8B-B14F-4D97-AF65-F5344CB8AC3E}">
        <p14:creationId xmlns:p14="http://schemas.microsoft.com/office/powerpoint/2010/main" val="353002845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内容占位符 2"/>
          <p:cNvSpPr>
            <a:spLocks noGrp="1"/>
          </p:cNvSpPr>
          <p:nvPr>
            <p:ph idx="1"/>
          </p:nvPr>
        </p:nvSpPr>
        <p:spPr>
          <a:xfrm>
            <a:off x="395536" y="3501008"/>
            <a:ext cx="8229600" cy="4678451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sz="1800" dirty="0">
                <a:latin typeface="+mn-lt"/>
                <a:ea typeface="+mn-ea"/>
                <a:sym typeface="宋体" panose="02010600030101010101" pitchFamily="2" charset="-122"/>
              </a:rPr>
              <a:t>（5）查看数据的统计信息</a:t>
            </a:r>
          </a:p>
          <a:p>
            <a:pPr marL="0" indent="0">
              <a:buNone/>
            </a:pPr>
            <a:endParaRPr lang="zh-CN" altLang="en-US" sz="1350" dirty="0">
              <a:latin typeface="Consolas" panose="020B0609020204030204" charset="0"/>
              <a:ea typeface="+mn-ea"/>
              <a:cs typeface="Consolas" panose="020B0609020204030204" charset="0"/>
              <a:sym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350" dirty="0">
                <a:latin typeface="Consolas" panose="020B0609020204030204" charset="0"/>
                <a:ea typeface="+mn-ea"/>
                <a:cs typeface="Consolas" panose="020B0609020204030204" charset="0"/>
                <a:sym typeface="宋体" panose="02010600030101010101" pitchFamily="2" charset="-122"/>
              </a:rPr>
              <a:t>&gt;&gt;&gt; df.describe()   # 平均值、标准差、最小值、最大值等信息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               A         C    D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count   4.000000  4.000000  4.0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mean   44.500000  2.500000  3.0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std    25.066578  1.290994  0.0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min    20.000000  1.000000  3.0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25%    24.500000  1.750000  3.0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50%    44.500000  2.500000  3.0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75%    64.500000  3.250000  3.0</a:t>
            </a:r>
          </a:p>
          <a:p>
            <a:pPr marL="0" indent="0">
              <a:buNone/>
            </a:pPr>
            <a:r>
              <a:rPr lang="zh-CN" altLang="en-US" sz="1350" dirty="0">
                <a:solidFill>
                  <a:srgbClr val="00B0F0"/>
                </a:solidFill>
                <a:latin typeface="Consolas" panose="020B0609020204030204" charset="0"/>
                <a:ea typeface="+mn-ea"/>
                <a:cs typeface="Consolas" panose="020B0609020204030204" charset="0"/>
              </a:rPr>
              <a:t>max    69.000000  4.000000  3.0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95523" y="1052736"/>
            <a:ext cx="8429625" cy="33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1800" b="1" dirty="0" smtClean="0">
                <a:latin typeface="+mn-lt"/>
                <a:ea typeface="+mn-ea"/>
              </a:rPr>
              <a:t>（4）查看二维数据的索引、列名和数据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df.index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Index(['zhang', 'li', 'zhou', 'wang'], dtype='object')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df.columns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Index(['A', 'B', 'C', 'D', 'E', 'F'], dtype='object')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latin typeface="Consolas" panose="020B0609020204030204" charset="0"/>
                <a:ea typeface="+mn-ea"/>
              </a:rPr>
              <a:t>&gt;&gt;&gt; df.values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array([[20, Timestamp('202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-01-01 00:00:00'), 1.0, 3, 'test', 'foo'],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[26, Timestamp('202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-01-02 00:00:00'), 2.0, 3, 'train', 'foo'],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[63, Timestamp('202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-01-03 00:00:00'), 3.0, 3, 'test', 'foo'],</a:t>
            </a:r>
          </a:p>
          <a:p>
            <a:pPr marL="0" indent="0">
              <a:lnSpc>
                <a:spcPts val="1400"/>
              </a:lnSpc>
              <a:spcBef>
                <a:spcPts val="300"/>
              </a:spcBef>
              <a:buFont typeface="Arial" charset="0"/>
              <a:buNone/>
            </a:pP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       [69, Timestamp('202</a:t>
            </a:r>
            <a:r>
              <a:rPr lang="en-US" altLang="zh-CN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Consolas" panose="020B0609020204030204" charset="0"/>
                <a:ea typeface="+mn-ea"/>
              </a:rPr>
              <a:t>-01-04 00:00:00'), 4.0, 3, 'train', 'foo']], dtype=object)</a:t>
            </a:r>
            <a:endParaRPr lang="zh-CN" altLang="en-US" sz="1400" dirty="0">
              <a:solidFill>
                <a:srgbClr val="00B0F0"/>
              </a:solidFill>
              <a:latin typeface="Consolas" panose="020B0609020204030204" charset="0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900608" y="55020"/>
            <a:ext cx="7272808" cy="728389"/>
            <a:chOff x="-438868" y="5026751"/>
            <a:chExt cx="7337768" cy="663169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99690" y="5042189"/>
              <a:ext cx="813499" cy="64773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964396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600" b="1" dirty="0">
                <a:ea typeface="微软雅黑" pitchFamily="34" charset="-122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-438868" y="5026751"/>
              <a:ext cx="7337768" cy="58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7" tIns="45708" rIns="91417" bIns="45708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en-US" altLang="zh-CN" sz="3600" b="1" dirty="0" smtClean="0">
                  <a:latin typeface="Times New Roman" pitchFamily="18" charset="0"/>
                  <a:ea typeface="黑体" pitchFamily="49" charset="-122"/>
                </a:rPr>
                <a:t>8.5 Pandas</a:t>
              </a:r>
              <a:r>
                <a:rPr lang="zh-CN" altLang="en-US" sz="3600" b="1" dirty="0" smtClean="0">
                  <a:latin typeface="Times New Roman" pitchFamily="18" charset="0"/>
                  <a:ea typeface="黑体" pitchFamily="49" charset="-122"/>
                </a:rPr>
                <a:t>库</a:t>
              </a:r>
              <a:endParaRPr lang="zh-CN" altLang="en-US" sz="3600" b="1" dirty="0">
                <a:latin typeface="Times New Roman" pitchFamily="18" charset="0"/>
                <a:ea typeface="黑体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659" y="5205012"/>
              <a:ext cx="420013" cy="322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33569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3103e94-0ae9-4ad3-847b-c4324c67eb5b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13674</TotalTime>
  <Words>18725</Words>
  <Application>Microsoft Office PowerPoint</Application>
  <PresentationFormat>全屏显示(4:3)</PresentationFormat>
  <Paragraphs>2268</Paragraphs>
  <Slides>141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0" baseType="lpstr">
      <vt:lpstr>ArialMT</vt:lpstr>
      <vt:lpstr>MicrosoftYaHeiLight</vt:lpstr>
      <vt:lpstr>MS PMincho</vt:lpstr>
      <vt:lpstr>方正舒体</vt:lpstr>
      <vt:lpstr>仿宋</vt:lpstr>
      <vt:lpstr>黑体</vt:lpstr>
      <vt:lpstr>宋体</vt:lpstr>
      <vt:lpstr>微软雅黑</vt:lpstr>
      <vt:lpstr>微软雅黑</vt:lpstr>
      <vt:lpstr>Arial</vt:lpstr>
      <vt:lpstr>Calibri</vt:lpstr>
      <vt:lpstr>Comic Sans MS</vt:lpstr>
      <vt:lpstr>Consolas</vt:lpstr>
      <vt:lpstr>Garamond</vt:lpstr>
      <vt:lpstr>Times New Roman</vt:lpstr>
      <vt:lpstr>Verdana</vt:lpstr>
      <vt:lpstr>Wingdings</vt:lpstr>
      <vt:lpstr>Office 主题</vt:lpstr>
      <vt:lpstr>A Equation</vt:lpstr>
      <vt:lpstr>PowerPoint 演示文稿</vt:lpstr>
      <vt:lpstr>第8章 数据分析、科学计算与可视化</vt:lpstr>
      <vt:lpstr>Python科学计算生态圈</vt:lpstr>
      <vt:lpstr>PowerPoint 演示文稿</vt:lpstr>
      <vt:lpstr>Numpy介绍</vt:lpstr>
      <vt:lpstr>PowerPoint 演示文稿</vt:lpstr>
      <vt:lpstr>PowerPoint 演示文稿</vt:lpstr>
      <vt:lpstr>基本数据结构 ndarray</vt:lpstr>
      <vt:lpstr>基本数据结构 ndarray(N-dimensional array)</vt:lpstr>
      <vt:lpstr>PowerPoint 演示文稿</vt:lpstr>
      <vt:lpstr>PowerPoint 演示文稿</vt:lpstr>
      <vt:lpstr>PowerPoint 演示文稿</vt:lpstr>
      <vt:lpstr>PowerPoint 演示文稿</vt:lpstr>
      <vt:lpstr>随机模块random</vt:lpstr>
      <vt:lpstr>常用分布的产生方式</vt:lpstr>
      <vt:lpstr>PowerPoint 演示文稿</vt:lpstr>
      <vt:lpstr>PowerPoint 演示文稿</vt:lpstr>
      <vt:lpstr>PowerPoint 演示文稿</vt:lpstr>
      <vt:lpstr>Ndarray相关操作：索引</vt:lpstr>
      <vt:lpstr>切片索引</vt:lpstr>
      <vt:lpstr>切片索引</vt:lpstr>
      <vt:lpstr>切片索引</vt:lpstr>
      <vt:lpstr>布尔值索引</vt:lpstr>
      <vt:lpstr>PowerPoint 演示文稿</vt:lpstr>
      <vt:lpstr>PowerPoint 演示文稿</vt:lpstr>
      <vt:lpstr>PowerPoint 演示文稿</vt:lpstr>
      <vt:lpstr>PowerPoint 演示文稿</vt:lpstr>
      <vt:lpstr>Ndarray相关操作：拼接</vt:lpstr>
      <vt:lpstr>Ndarray相关操作：转置，翻转</vt:lpstr>
      <vt:lpstr>PowerPoint 演示文稿</vt:lpstr>
      <vt:lpstr>Ndarray相关操作：转置，翻转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内置操作函数</vt:lpstr>
      <vt:lpstr>内置操作函数</vt:lpstr>
      <vt:lpstr>内置操作函数</vt:lpstr>
      <vt:lpstr>内置操作函数</vt:lpstr>
      <vt:lpstr>内置操作函数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 究方向：多源海量动态信息处理 团队带头人：吴信东 所 在  学 校：合肥工业大学</dc:title>
  <dc:creator>Peipei Li</dc:creator>
  <cp:lastModifiedBy>Administrator</cp:lastModifiedBy>
  <cp:revision>2159</cp:revision>
  <cp:lastPrinted>2012-11-20T01:52:54Z</cp:lastPrinted>
  <dcterms:created xsi:type="dcterms:W3CDTF">2012-10-13T08:41:11Z</dcterms:created>
  <dcterms:modified xsi:type="dcterms:W3CDTF">2022-11-16T14:19:18Z</dcterms:modified>
</cp:coreProperties>
</file>